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5" r:id="rId20"/>
  </p:sldIdLst>
  <p:sldSz cx="18288000" cy="10287000"/>
  <p:notesSz cx="6858000" cy="9144000"/>
  <p:embeddedFontLst>
    <p:embeddedFont>
      <p:font typeface="Calibri" panose="020F0502020204030204" pitchFamily="34" charset="0"/>
      <p:regular r:id="rId21"/>
      <p:bold r:id="rId22"/>
      <p:italic r:id="rId23"/>
      <p:boldItalic r:id="rId24"/>
    </p:embeddedFont>
    <p:embeddedFont>
      <p:font typeface="Cerebri" panose="020B0604020202020204" charset="0"/>
      <p:regular r:id="rId25"/>
    </p:embeddedFont>
    <p:embeddedFont>
      <p:font typeface="Cerebri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9" d="100"/>
          <a:sy n="59" d="100"/>
        </p:scale>
        <p:origin x="466"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1.svg"/><Relationship Id="rId7" Type="http://schemas.openxmlformats.org/officeDocument/2006/relationships/image" Target="../media/image4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29.jpeg"/><Relationship Id="rId9"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29.jpeg"/></Relationships>
</file>

<file path=ppt/slides/_rels/slide1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29.jpeg"/></Relationships>
</file>

<file path=ppt/slides/_rels/slide13.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3.svg"/><Relationship Id="rId7" Type="http://schemas.openxmlformats.org/officeDocument/2006/relationships/image" Target="../media/image58.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png"/></Relationships>
</file>

<file path=ppt/slides/_rels/slide1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3.svg"/><Relationship Id="rId7" Type="http://schemas.openxmlformats.org/officeDocument/2006/relationships/image" Target="../media/image60.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2.png"/></Relationships>
</file>

<file path=ppt/slides/_rels/slide16.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svg"/><Relationship Id="rId7" Type="http://schemas.openxmlformats.org/officeDocument/2006/relationships/image" Target="../media/image69.sv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svg"/><Relationship Id="rId4" Type="http://schemas.openxmlformats.org/officeDocument/2006/relationships/image" Target="../media/image66.png"/><Relationship Id="rId9" Type="http://schemas.openxmlformats.org/officeDocument/2006/relationships/image" Target="../media/image71.svg"/></Relationships>
</file>

<file path=ppt/slides/_rels/slide18.xml.rels><?xml version="1.0" encoding="UTF-8" standalone="yes"?>
<Relationships xmlns="http://schemas.openxmlformats.org/package/2006/relationships"><Relationship Id="rId8" Type="http://schemas.openxmlformats.org/officeDocument/2006/relationships/hyperlink" Target="https://www.mathworks.com/help/comm/ref/qammod.html" TargetMode="External"/><Relationship Id="rId3" Type="http://schemas.openxmlformats.org/officeDocument/2006/relationships/image" Target="../media/image73.svg"/><Relationship Id="rId7" Type="http://schemas.openxmlformats.org/officeDocument/2006/relationships/hyperlink" Target="https://www.mathworks.com/discovery/fft.html" TargetMode="External"/><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hyperlink" Target="https://electronicscoach.com/bandpass-filter.html" TargetMode="External"/><Relationship Id="rId5" Type="http://schemas.openxmlformats.org/officeDocument/2006/relationships/image" Target="../media/image75.svg"/><Relationship Id="rId4" Type="http://schemas.openxmlformats.org/officeDocument/2006/relationships/image" Target="../media/image74.png"/></Relationships>
</file>

<file path=ppt/slides/_rels/slide19.xml.rels><?xml version="1.0" encoding="UTF-8" standalone="yes"?>
<Relationships xmlns="http://schemas.openxmlformats.org/package/2006/relationships"><Relationship Id="rId3" Type="http://schemas.openxmlformats.org/officeDocument/2006/relationships/image" Target="../media/image77.svg"/><Relationship Id="rId7" Type="http://schemas.openxmlformats.org/officeDocument/2006/relationships/image" Target="../media/image81.sv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svg"/><Relationship Id="rId4" Type="http://schemas.openxmlformats.org/officeDocument/2006/relationships/image" Target="../media/image78.pn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24.svg"/></Relationships>
</file>

<file path=ppt/slides/_rels/slide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svg"/></Relationships>
</file>

<file path=ppt/slides/_rels/slide6.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9.jpeg"/></Relationships>
</file>

<file path=ppt/slides/_rels/slide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9.jpeg"/></Relationships>
</file>

<file path=ppt/slides/_rels/slide8.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image" Target="../media/image3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29.jpeg"/></Relationships>
</file>

<file path=ppt/slides/_rels/slide9.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image" Target="../media/image42.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2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D242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53580" y="306459"/>
            <a:ext cx="11925642" cy="9674081"/>
          </a:xfrm>
          <a:prstGeom prst="rect">
            <a:avLst/>
          </a:prstGeom>
        </p:spPr>
      </p:pic>
      <p:sp>
        <p:nvSpPr>
          <p:cNvPr id="3" name="TextBox 3"/>
          <p:cNvSpPr txBox="1"/>
          <p:nvPr/>
        </p:nvSpPr>
        <p:spPr>
          <a:xfrm>
            <a:off x="3839117" y="3090889"/>
            <a:ext cx="8528711" cy="4458462"/>
          </a:xfrm>
          <a:prstGeom prst="rect">
            <a:avLst/>
          </a:prstGeom>
        </p:spPr>
        <p:txBody>
          <a:bodyPr lIns="0" tIns="0" rIns="0" bIns="0" rtlCol="0" anchor="t">
            <a:spAutoFit/>
          </a:bodyPr>
          <a:lstStyle/>
          <a:p>
            <a:pPr algn="ctr">
              <a:lnSpc>
                <a:spcPts val="8783"/>
              </a:lnSpc>
            </a:pPr>
            <a:r>
              <a:rPr lang="en-US" sz="7199" spc="143">
                <a:solidFill>
                  <a:srgbClr val="1D242C"/>
                </a:solidFill>
                <a:latin typeface="Cerebri Bold"/>
              </a:rPr>
              <a:t>IMPLEMENTATION OF 32-QAM </a:t>
            </a:r>
          </a:p>
          <a:p>
            <a:pPr marL="0" lvl="0" indent="0" algn="ctr">
              <a:lnSpc>
                <a:spcPts val="8783"/>
              </a:lnSpc>
            </a:pPr>
            <a:r>
              <a:rPr lang="en-US" sz="7199" spc="143">
                <a:solidFill>
                  <a:srgbClr val="1D242C"/>
                </a:solidFill>
                <a:latin typeface="Cerebri Bold"/>
              </a:rPr>
              <a:t>TX-RX SYSTEM USING MATLAB</a:t>
            </a:r>
          </a:p>
        </p:txBody>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055507" y="5329645"/>
            <a:ext cx="4650895" cy="4650895"/>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055507" y="306459"/>
            <a:ext cx="4651209" cy="4651209"/>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144000" y="8262428"/>
            <a:ext cx="2791885" cy="127411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585810" y="-1585810"/>
            <a:ext cx="1347527" cy="4519147"/>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5354663" y="-1585810"/>
            <a:ext cx="1347527" cy="4519147"/>
          </a:xfrm>
          <a:prstGeom prst="rect">
            <a:avLst/>
          </a:prstGeom>
        </p:spPr>
      </p:pic>
      <p:pic>
        <p:nvPicPr>
          <p:cNvPr id="4" name="Picture 4"/>
          <p:cNvPicPr>
            <a:picLocks noChangeAspect="1"/>
          </p:cNvPicPr>
          <p:nvPr/>
        </p:nvPicPr>
        <p:blipFill>
          <a:blip r:embed="rId4"/>
          <a:srcRect t="1728" b="7995"/>
          <a:stretch>
            <a:fillRect/>
          </a:stretch>
        </p:blipFill>
        <p:spPr>
          <a:xfrm>
            <a:off x="434296" y="1421530"/>
            <a:ext cx="17419409" cy="8393510"/>
          </a:xfrm>
          <a:prstGeom prst="rect">
            <a:avLst/>
          </a:prstGeom>
        </p:spPr>
      </p:pic>
      <p:pic>
        <p:nvPicPr>
          <p:cNvPr id="5" name="Picture 5"/>
          <p:cNvPicPr>
            <a:picLocks noChangeAspect="1"/>
          </p:cNvPicPr>
          <p:nvPr/>
        </p:nvPicPr>
        <p:blipFill>
          <a:blip r:embed="rId5"/>
          <a:srcRect l="1440" r="2880" b="5347"/>
          <a:stretch>
            <a:fillRect/>
          </a:stretch>
        </p:blipFill>
        <p:spPr>
          <a:xfrm>
            <a:off x="2747760" y="1774934"/>
            <a:ext cx="6657485" cy="2341465"/>
          </a:xfrm>
          <a:prstGeom prst="rect">
            <a:avLst/>
          </a:prstGeom>
        </p:spPr>
      </p:pic>
      <p:pic>
        <p:nvPicPr>
          <p:cNvPr id="6" name="Picture 6"/>
          <p:cNvPicPr>
            <a:picLocks noChangeAspect="1"/>
          </p:cNvPicPr>
          <p:nvPr/>
        </p:nvPicPr>
        <p:blipFill>
          <a:blip r:embed="rId6"/>
          <a:srcRect l="1437" t="3415" r="6366" b="1138"/>
          <a:stretch>
            <a:fillRect/>
          </a:stretch>
        </p:blipFill>
        <p:spPr>
          <a:xfrm>
            <a:off x="2747760" y="3950708"/>
            <a:ext cx="6657485" cy="2486489"/>
          </a:xfrm>
          <a:prstGeom prst="rect">
            <a:avLst/>
          </a:prstGeom>
        </p:spPr>
      </p:pic>
      <p:pic>
        <p:nvPicPr>
          <p:cNvPr id="7" name="Picture 7"/>
          <p:cNvPicPr>
            <a:picLocks noChangeAspect="1"/>
          </p:cNvPicPr>
          <p:nvPr/>
        </p:nvPicPr>
        <p:blipFill>
          <a:blip r:embed="rId7"/>
          <a:srcRect l="1504" r="4384" b="1410"/>
          <a:stretch>
            <a:fillRect/>
          </a:stretch>
        </p:blipFill>
        <p:spPr>
          <a:xfrm>
            <a:off x="2747760" y="6599123"/>
            <a:ext cx="6657485" cy="2862512"/>
          </a:xfrm>
          <a:prstGeom prst="rect">
            <a:avLst/>
          </a:prstGeom>
        </p:spPr>
      </p:pic>
      <p:pic>
        <p:nvPicPr>
          <p:cNvPr id="8" name="Picture 8"/>
          <p:cNvPicPr>
            <a:picLocks noChangeAspect="1"/>
          </p:cNvPicPr>
          <p:nvPr/>
        </p:nvPicPr>
        <p:blipFill>
          <a:blip r:embed="rId8"/>
          <a:srcRect l="2079" r="10071" b="4647"/>
          <a:stretch>
            <a:fillRect/>
          </a:stretch>
        </p:blipFill>
        <p:spPr>
          <a:xfrm>
            <a:off x="9885647" y="1774934"/>
            <a:ext cx="6596276" cy="4031912"/>
          </a:xfrm>
          <a:prstGeom prst="rect">
            <a:avLst/>
          </a:prstGeom>
        </p:spPr>
      </p:pic>
      <p:pic>
        <p:nvPicPr>
          <p:cNvPr id="9" name="Picture 9"/>
          <p:cNvPicPr>
            <a:picLocks noChangeAspect="1"/>
          </p:cNvPicPr>
          <p:nvPr/>
        </p:nvPicPr>
        <p:blipFill>
          <a:blip r:embed="rId9"/>
          <a:srcRect/>
          <a:stretch>
            <a:fillRect/>
          </a:stretch>
        </p:blipFill>
        <p:spPr>
          <a:xfrm>
            <a:off x="9871692" y="6130495"/>
            <a:ext cx="6610231" cy="3331140"/>
          </a:xfrm>
          <a:prstGeom prst="rect">
            <a:avLst/>
          </a:prstGeom>
        </p:spPr>
      </p:pic>
      <p:sp>
        <p:nvSpPr>
          <p:cNvPr id="10" name="TextBox 10"/>
          <p:cNvSpPr txBox="1"/>
          <p:nvPr/>
        </p:nvSpPr>
        <p:spPr>
          <a:xfrm>
            <a:off x="0" y="332476"/>
            <a:ext cx="18288000" cy="868680"/>
          </a:xfrm>
          <a:prstGeom prst="rect">
            <a:avLst/>
          </a:prstGeom>
        </p:spPr>
        <p:txBody>
          <a:bodyPr lIns="0" tIns="0" rIns="0" bIns="0" rtlCol="0" anchor="t">
            <a:spAutoFit/>
          </a:bodyPr>
          <a:lstStyle/>
          <a:p>
            <a:pPr algn="ctr">
              <a:lnSpc>
                <a:spcPts val="6659"/>
              </a:lnSpc>
            </a:pPr>
            <a:r>
              <a:rPr lang="en-US" sz="5999" spc="299">
                <a:solidFill>
                  <a:srgbClr val="1D242C"/>
                </a:solidFill>
                <a:latin typeface="Intro Rust Bold"/>
              </a:rPr>
              <a:t>METHODOLOGY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585810" y="-1585810"/>
            <a:ext cx="1347527" cy="4519147"/>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5354663" y="-1585810"/>
            <a:ext cx="1347527" cy="4519147"/>
          </a:xfrm>
          <a:prstGeom prst="rect">
            <a:avLst/>
          </a:prstGeom>
        </p:spPr>
      </p:pic>
      <p:pic>
        <p:nvPicPr>
          <p:cNvPr id="4" name="Picture 4"/>
          <p:cNvPicPr>
            <a:picLocks noChangeAspect="1"/>
          </p:cNvPicPr>
          <p:nvPr/>
        </p:nvPicPr>
        <p:blipFill>
          <a:blip r:embed="rId4"/>
          <a:srcRect t="1728" b="7995"/>
          <a:stretch>
            <a:fillRect/>
          </a:stretch>
        </p:blipFill>
        <p:spPr>
          <a:xfrm>
            <a:off x="434296" y="1421530"/>
            <a:ext cx="17419409" cy="8393510"/>
          </a:xfrm>
          <a:prstGeom prst="rect">
            <a:avLst/>
          </a:prstGeom>
        </p:spPr>
      </p:pic>
      <p:pic>
        <p:nvPicPr>
          <p:cNvPr id="5" name="Picture 5"/>
          <p:cNvPicPr>
            <a:picLocks noChangeAspect="1"/>
          </p:cNvPicPr>
          <p:nvPr/>
        </p:nvPicPr>
        <p:blipFill>
          <a:blip r:embed="rId5"/>
          <a:srcRect l="1639" r="2951" b="695"/>
          <a:stretch>
            <a:fillRect/>
          </a:stretch>
        </p:blipFill>
        <p:spPr>
          <a:xfrm>
            <a:off x="762924" y="1897006"/>
            <a:ext cx="7697308" cy="7200519"/>
          </a:xfrm>
          <a:prstGeom prst="rect">
            <a:avLst/>
          </a:prstGeom>
        </p:spPr>
      </p:pic>
      <p:pic>
        <p:nvPicPr>
          <p:cNvPr id="6" name="Picture 6"/>
          <p:cNvPicPr>
            <a:picLocks noChangeAspect="1"/>
          </p:cNvPicPr>
          <p:nvPr/>
        </p:nvPicPr>
        <p:blipFill>
          <a:blip r:embed="rId6"/>
          <a:srcRect l="1442" t="1969" r="5049"/>
          <a:stretch>
            <a:fillRect/>
          </a:stretch>
        </p:blipFill>
        <p:spPr>
          <a:xfrm>
            <a:off x="8772903" y="1897006"/>
            <a:ext cx="8932515" cy="7200519"/>
          </a:xfrm>
          <a:prstGeom prst="rect">
            <a:avLst/>
          </a:prstGeom>
        </p:spPr>
      </p:pic>
      <p:sp>
        <p:nvSpPr>
          <p:cNvPr id="7" name="TextBox 7"/>
          <p:cNvSpPr txBox="1"/>
          <p:nvPr/>
        </p:nvSpPr>
        <p:spPr>
          <a:xfrm>
            <a:off x="0" y="332476"/>
            <a:ext cx="18288000" cy="868680"/>
          </a:xfrm>
          <a:prstGeom prst="rect">
            <a:avLst/>
          </a:prstGeom>
        </p:spPr>
        <p:txBody>
          <a:bodyPr lIns="0" tIns="0" rIns="0" bIns="0" rtlCol="0" anchor="t">
            <a:spAutoFit/>
          </a:bodyPr>
          <a:lstStyle/>
          <a:p>
            <a:pPr algn="ctr">
              <a:lnSpc>
                <a:spcPts val="6659"/>
              </a:lnSpc>
            </a:pPr>
            <a:r>
              <a:rPr lang="en-US" sz="5999" spc="299">
                <a:solidFill>
                  <a:srgbClr val="1D242C"/>
                </a:solidFill>
                <a:latin typeface="Intro Rust Bold"/>
              </a:rPr>
              <a:t>METHODOLOGY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585810" y="-1585810"/>
            <a:ext cx="1347527" cy="4519147"/>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5354663" y="-1585810"/>
            <a:ext cx="1347527" cy="4519147"/>
          </a:xfrm>
          <a:prstGeom prst="rect">
            <a:avLst/>
          </a:prstGeom>
        </p:spPr>
      </p:pic>
      <p:pic>
        <p:nvPicPr>
          <p:cNvPr id="4" name="Picture 4"/>
          <p:cNvPicPr>
            <a:picLocks noChangeAspect="1"/>
          </p:cNvPicPr>
          <p:nvPr/>
        </p:nvPicPr>
        <p:blipFill>
          <a:blip r:embed="rId4"/>
          <a:srcRect t="1728" b="7995"/>
          <a:stretch>
            <a:fillRect/>
          </a:stretch>
        </p:blipFill>
        <p:spPr>
          <a:xfrm>
            <a:off x="434296" y="1421530"/>
            <a:ext cx="17419409" cy="8393510"/>
          </a:xfrm>
          <a:prstGeom prst="rect">
            <a:avLst/>
          </a:prstGeom>
        </p:spPr>
      </p:pic>
      <p:pic>
        <p:nvPicPr>
          <p:cNvPr id="5" name="Picture 5"/>
          <p:cNvPicPr>
            <a:picLocks noChangeAspect="1"/>
          </p:cNvPicPr>
          <p:nvPr/>
        </p:nvPicPr>
        <p:blipFill>
          <a:blip r:embed="rId5"/>
          <a:srcRect l="767" r="4603"/>
          <a:stretch>
            <a:fillRect/>
          </a:stretch>
        </p:blipFill>
        <p:spPr>
          <a:xfrm>
            <a:off x="766242" y="2253750"/>
            <a:ext cx="7505810" cy="6729069"/>
          </a:xfrm>
          <a:prstGeom prst="rect">
            <a:avLst/>
          </a:prstGeom>
        </p:spPr>
      </p:pic>
      <p:pic>
        <p:nvPicPr>
          <p:cNvPr id="6" name="Picture 6"/>
          <p:cNvPicPr>
            <a:picLocks noChangeAspect="1"/>
          </p:cNvPicPr>
          <p:nvPr/>
        </p:nvPicPr>
        <p:blipFill>
          <a:blip r:embed="rId6"/>
          <a:srcRect l="2698" r="6623" b="1105"/>
          <a:stretch>
            <a:fillRect/>
          </a:stretch>
        </p:blipFill>
        <p:spPr>
          <a:xfrm>
            <a:off x="8657548" y="2942291"/>
            <a:ext cx="8850065" cy="5351987"/>
          </a:xfrm>
          <a:prstGeom prst="rect">
            <a:avLst/>
          </a:prstGeom>
        </p:spPr>
      </p:pic>
      <p:sp>
        <p:nvSpPr>
          <p:cNvPr id="7" name="TextBox 7"/>
          <p:cNvSpPr txBox="1"/>
          <p:nvPr/>
        </p:nvSpPr>
        <p:spPr>
          <a:xfrm>
            <a:off x="0" y="332476"/>
            <a:ext cx="18288000" cy="868680"/>
          </a:xfrm>
          <a:prstGeom prst="rect">
            <a:avLst/>
          </a:prstGeom>
        </p:spPr>
        <p:txBody>
          <a:bodyPr lIns="0" tIns="0" rIns="0" bIns="0" rtlCol="0" anchor="t">
            <a:spAutoFit/>
          </a:bodyPr>
          <a:lstStyle/>
          <a:p>
            <a:pPr algn="ctr">
              <a:lnSpc>
                <a:spcPts val="6659"/>
              </a:lnSpc>
            </a:pPr>
            <a:r>
              <a:rPr lang="en-US" sz="5999" spc="299">
                <a:solidFill>
                  <a:srgbClr val="1D242C"/>
                </a:solidFill>
                <a:latin typeface="Intro Rust Bold"/>
              </a:rPr>
              <a:t>METHODOLOGY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D242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3622087" y="7373164"/>
            <a:ext cx="7315200" cy="2021655"/>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2646772" y="703652"/>
            <a:ext cx="7315200" cy="2021655"/>
          </a:xfrm>
          <a:prstGeom prst="rect">
            <a:avLst/>
          </a:prstGeom>
        </p:spPr>
      </p:pic>
      <p:sp>
        <p:nvSpPr>
          <p:cNvPr id="4" name="TextBox 4"/>
          <p:cNvSpPr txBox="1"/>
          <p:nvPr/>
        </p:nvSpPr>
        <p:spPr>
          <a:xfrm>
            <a:off x="0" y="848815"/>
            <a:ext cx="18288000" cy="632460"/>
          </a:xfrm>
          <a:prstGeom prst="rect">
            <a:avLst/>
          </a:prstGeom>
        </p:spPr>
        <p:txBody>
          <a:bodyPr lIns="0" tIns="0" rIns="0" bIns="0" rtlCol="0" anchor="t">
            <a:spAutoFit/>
          </a:bodyPr>
          <a:lstStyle/>
          <a:p>
            <a:pPr algn="ctr">
              <a:lnSpc>
                <a:spcPts val="4995"/>
              </a:lnSpc>
            </a:pPr>
            <a:r>
              <a:rPr lang="en-US" sz="4500" spc="225">
                <a:solidFill>
                  <a:srgbClr val="F5F5EF"/>
                </a:solidFill>
                <a:latin typeface="Cerebri Bold"/>
              </a:rPr>
              <a:t>RESULTS</a:t>
            </a:r>
          </a:p>
        </p:txBody>
      </p:sp>
      <p:pic>
        <p:nvPicPr>
          <p:cNvPr id="5" name="Picture 5"/>
          <p:cNvPicPr>
            <a:picLocks noChangeAspect="1"/>
          </p:cNvPicPr>
          <p:nvPr/>
        </p:nvPicPr>
        <p:blipFill>
          <a:blip r:embed="rId4"/>
          <a:srcRect/>
          <a:stretch>
            <a:fillRect/>
          </a:stretch>
        </p:blipFill>
        <p:spPr>
          <a:xfrm>
            <a:off x="5116023" y="1714479"/>
            <a:ext cx="8058469" cy="602382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D242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3957581" y="7495152"/>
            <a:ext cx="7315200" cy="2021655"/>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2860250" y="703652"/>
            <a:ext cx="7315200" cy="2021655"/>
          </a:xfrm>
          <a:prstGeom prst="rect">
            <a:avLst/>
          </a:prstGeom>
        </p:spPr>
      </p:pic>
      <p:pic>
        <p:nvPicPr>
          <p:cNvPr id="4" name="Picture 4"/>
          <p:cNvPicPr>
            <a:picLocks noChangeAspect="1"/>
          </p:cNvPicPr>
          <p:nvPr/>
        </p:nvPicPr>
        <p:blipFill>
          <a:blip r:embed="rId4"/>
          <a:srcRect/>
          <a:stretch>
            <a:fillRect/>
          </a:stretch>
        </p:blipFill>
        <p:spPr>
          <a:xfrm>
            <a:off x="6265250" y="3500801"/>
            <a:ext cx="5757499" cy="5757499"/>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6993" t="17223" r="8323" b="10555"/>
          <a:stretch>
            <a:fillRect/>
          </a:stretch>
        </p:blipFill>
        <p:spPr>
          <a:xfrm>
            <a:off x="1991158" y="1714479"/>
            <a:ext cx="8115458" cy="7350477"/>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6993" t="17223" r="8323" b="10555"/>
          <a:stretch>
            <a:fillRect/>
          </a:stretch>
        </p:blipFill>
        <p:spPr>
          <a:xfrm>
            <a:off x="8300485" y="1714479"/>
            <a:ext cx="8115458" cy="7350477"/>
          </a:xfrm>
          <a:prstGeom prst="rect">
            <a:avLst/>
          </a:prstGeom>
        </p:spPr>
      </p:pic>
      <p:pic>
        <p:nvPicPr>
          <p:cNvPr id="7" name="Picture 7"/>
          <p:cNvPicPr>
            <a:picLocks noChangeAspect="1"/>
          </p:cNvPicPr>
          <p:nvPr/>
        </p:nvPicPr>
        <p:blipFill>
          <a:blip r:embed="rId4"/>
          <a:srcRect/>
          <a:stretch>
            <a:fillRect/>
          </a:stretch>
        </p:blipFill>
        <p:spPr>
          <a:xfrm>
            <a:off x="1084305" y="2661208"/>
            <a:ext cx="4964583" cy="4964583"/>
          </a:xfrm>
          <a:prstGeom prst="rect">
            <a:avLst/>
          </a:prstGeom>
        </p:spPr>
      </p:pic>
      <p:pic>
        <p:nvPicPr>
          <p:cNvPr id="8" name="Picture 8"/>
          <p:cNvPicPr>
            <a:picLocks noChangeAspect="1"/>
          </p:cNvPicPr>
          <p:nvPr/>
        </p:nvPicPr>
        <p:blipFill>
          <a:blip r:embed="rId7"/>
          <a:srcRect/>
          <a:stretch>
            <a:fillRect/>
          </a:stretch>
        </p:blipFill>
        <p:spPr>
          <a:xfrm>
            <a:off x="6723974" y="2661208"/>
            <a:ext cx="4964583" cy="4964583"/>
          </a:xfrm>
          <a:prstGeom prst="rect">
            <a:avLst/>
          </a:prstGeom>
        </p:spPr>
      </p:pic>
      <p:pic>
        <p:nvPicPr>
          <p:cNvPr id="9" name="Picture 9"/>
          <p:cNvPicPr>
            <a:picLocks noChangeAspect="1"/>
          </p:cNvPicPr>
          <p:nvPr/>
        </p:nvPicPr>
        <p:blipFill>
          <a:blip r:embed="rId8"/>
          <a:srcRect/>
          <a:stretch>
            <a:fillRect/>
          </a:stretch>
        </p:blipFill>
        <p:spPr>
          <a:xfrm>
            <a:off x="12294717" y="2661208"/>
            <a:ext cx="4964583" cy="4964583"/>
          </a:xfrm>
          <a:prstGeom prst="rect">
            <a:avLst/>
          </a:prstGeom>
        </p:spPr>
      </p:pic>
      <p:sp>
        <p:nvSpPr>
          <p:cNvPr id="10" name="TextBox 10"/>
          <p:cNvSpPr txBox="1"/>
          <p:nvPr/>
        </p:nvSpPr>
        <p:spPr>
          <a:xfrm>
            <a:off x="0" y="848815"/>
            <a:ext cx="18288000" cy="632460"/>
          </a:xfrm>
          <a:prstGeom prst="rect">
            <a:avLst/>
          </a:prstGeom>
        </p:spPr>
        <p:txBody>
          <a:bodyPr lIns="0" tIns="0" rIns="0" bIns="0" rtlCol="0" anchor="t">
            <a:spAutoFit/>
          </a:bodyPr>
          <a:lstStyle/>
          <a:p>
            <a:pPr algn="ctr">
              <a:lnSpc>
                <a:spcPts val="4995"/>
              </a:lnSpc>
            </a:pPr>
            <a:r>
              <a:rPr lang="en-US" sz="4500" spc="225">
                <a:solidFill>
                  <a:srgbClr val="F5F5EF"/>
                </a:solidFill>
                <a:latin typeface="Cerebri Bold"/>
              </a:rPr>
              <a:t>RESULTS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D242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3957581" y="7495152"/>
            <a:ext cx="7315200" cy="2021655"/>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2860250" y="703652"/>
            <a:ext cx="7315200" cy="2021655"/>
          </a:xfrm>
          <a:prstGeom prst="rect">
            <a:avLst/>
          </a:prstGeom>
        </p:spPr>
      </p:pic>
      <p:pic>
        <p:nvPicPr>
          <p:cNvPr id="4" name="Picture 4"/>
          <p:cNvPicPr>
            <a:picLocks noChangeAspect="1"/>
          </p:cNvPicPr>
          <p:nvPr/>
        </p:nvPicPr>
        <p:blipFill>
          <a:blip r:embed="rId4"/>
          <a:srcRect/>
          <a:stretch>
            <a:fillRect/>
          </a:stretch>
        </p:blipFill>
        <p:spPr>
          <a:xfrm>
            <a:off x="6265250" y="3500801"/>
            <a:ext cx="5757499" cy="5757499"/>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6993" t="17223" r="8323" b="10555"/>
          <a:stretch>
            <a:fillRect/>
          </a:stretch>
        </p:blipFill>
        <p:spPr>
          <a:xfrm>
            <a:off x="1991158" y="1714479"/>
            <a:ext cx="8115458" cy="7350477"/>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6993" t="17223" r="8323" b="10555"/>
          <a:stretch>
            <a:fillRect/>
          </a:stretch>
        </p:blipFill>
        <p:spPr>
          <a:xfrm>
            <a:off x="8300485" y="1714479"/>
            <a:ext cx="8115458" cy="7350477"/>
          </a:xfrm>
          <a:prstGeom prst="rect">
            <a:avLst/>
          </a:prstGeom>
        </p:spPr>
      </p:pic>
      <p:pic>
        <p:nvPicPr>
          <p:cNvPr id="7" name="Picture 7"/>
          <p:cNvPicPr>
            <a:picLocks noChangeAspect="1"/>
          </p:cNvPicPr>
          <p:nvPr/>
        </p:nvPicPr>
        <p:blipFill>
          <a:blip r:embed="rId7"/>
          <a:srcRect/>
          <a:stretch>
            <a:fillRect/>
          </a:stretch>
        </p:blipFill>
        <p:spPr>
          <a:xfrm>
            <a:off x="232537" y="2761467"/>
            <a:ext cx="6077126" cy="4554824"/>
          </a:xfrm>
          <a:prstGeom prst="rect">
            <a:avLst/>
          </a:prstGeom>
        </p:spPr>
      </p:pic>
      <p:pic>
        <p:nvPicPr>
          <p:cNvPr id="8" name="Picture 8"/>
          <p:cNvPicPr>
            <a:picLocks noChangeAspect="1"/>
          </p:cNvPicPr>
          <p:nvPr/>
        </p:nvPicPr>
        <p:blipFill>
          <a:blip r:embed="rId8"/>
          <a:srcRect/>
          <a:stretch>
            <a:fillRect/>
          </a:stretch>
        </p:blipFill>
        <p:spPr>
          <a:xfrm>
            <a:off x="6001263" y="2751942"/>
            <a:ext cx="6077126" cy="4554824"/>
          </a:xfrm>
          <a:prstGeom prst="rect">
            <a:avLst/>
          </a:prstGeom>
        </p:spPr>
      </p:pic>
      <p:pic>
        <p:nvPicPr>
          <p:cNvPr id="9" name="Picture 9"/>
          <p:cNvPicPr>
            <a:picLocks noChangeAspect="1"/>
          </p:cNvPicPr>
          <p:nvPr/>
        </p:nvPicPr>
        <p:blipFill>
          <a:blip r:embed="rId9"/>
          <a:srcRect/>
          <a:stretch>
            <a:fillRect/>
          </a:stretch>
        </p:blipFill>
        <p:spPr>
          <a:xfrm>
            <a:off x="11937025" y="2761467"/>
            <a:ext cx="6077126" cy="4554824"/>
          </a:xfrm>
          <a:prstGeom prst="rect">
            <a:avLst/>
          </a:prstGeom>
        </p:spPr>
      </p:pic>
      <p:sp>
        <p:nvSpPr>
          <p:cNvPr id="10" name="TextBox 10"/>
          <p:cNvSpPr txBox="1"/>
          <p:nvPr/>
        </p:nvSpPr>
        <p:spPr>
          <a:xfrm>
            <a:off x="0" y="807857"/>
            <a:ext cx="18288000" cy="714375"/>
          </a:xfrm>
          <a:prstGeom prst="rect">
            <a:avLst/>
          </a:prstGeom>
        </p:spPr>
        <p:txBody>
          <a:bodyPr lIns="0" tIns="0" rIns="0" bIns="0" rtlCol="0" anchor="t">
            <a:spAutoFit/>
          </a:bodyPr>
          <a:lstStyle/>
          <a:p>
            <a:pPr algn="ctr">
              <a:lnSpc>
                <a:spcPts val="5550"/>
              </a:lnSpc>
            </a:pPr>
            <a:r>
              <a:rPr lang="en-US" sz="5000" spc="250">
                <a:solidFill>
                  <a:srgbClr val="FEFEFE"/>
                </a:solidFill>
                <a:latin typeface="Cerebri Bold"/>
              </a:rPr>
              <a:t>RESULTS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D242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3957581" y="7495152"/>
            <a:ext cx="7315200" cy="2021655"/>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2860250" y="703652"/>
            <a:ext cx="7315200" cy="2021655"/>
          </a:xfrm>
          <a:prstGeom prst="rect">
            <a:avLst/>
          </a:prstGeom>
        </p:spPr>
      </p:pic>
      <p:pic>
        <p:nvPicPr>
          <p:cNvPr id="4" name="Picture 4"/>
          <p:cNvPicPr>
            <a:picLocks noChangeAspect="1"/>
          </p:cNvPicPr>
          <p:nvPr/>
        </p:nvPicPr>
        <p:blipFill>
          <a:blip r:embed="rId4"/>
          <a:srcRect/>
          <a:stretch>
            <a:fillRect/>
          </a:stretch>
        </p:blipFill>
        <p:spPr>
          <a:xfrm>
            <a:off x="3371875" y="3340485"/>
            <a:ext cx="11668782" cy="3015789"/>
          </a:xfrm>
          <a:prstGeom prst="rect">
            <a:avLst/>
          </a:prstGeom>
        </p:spPr>
      </p:pic>
      <p:sp>
        <p:nvSpPr>
          <p:cNvPr id="5" name="TextBox 5"/>
          <p:cNvSpPr txBox="1"/>
          <p:nvPr/>
        </p:nvSpPr>
        <p:spPr>
          <a:xfrm>
            <a:off x="0" y="2271702"/>
            <a:ext cx="18288000" cy="714375"/>
          </a:xfrm>
          <a:prstGeom prst="rect">
            <a:avLst/>
          </a:prstGeom>
        </p:spPr>
        <p:txBody>
          <a:bodyPr lIns="0" tIns="0" rIns="0" bIns="0" rtlCol="0" anchor="t">
            <a:spAutoFit/>
          </a:bodyPr>
          <a:lstStyle/>
          <a:p>
            <a:pPr algn="ctr">
              <a:lnSpc>
                <a:spcPts val="5550"/>
              </a:lnSpc>
            </a:pPr>
            <a:r>
              <a:rPr lang="en-US" sz="5000" spc="250">
                <a:solidFill>
                  <a:srgbClr val="FEFEFE"/>
                </a:solidFill>
                <a:latin typeface="Cerebri Bold"/>
              </a:rPr>
              <a:t>RESULTS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D242C"/>
        </a:solidFill>
        <a:effectLst/>
      </p:bgPr>
    </p:bg>
    <p:spTree>
      <p:nvGrpSpPr>
        <p:cNvPr id="1" name=""/>
        <p:cNvGrpSpPr/>
        <p:nvPr/>
      </p:nvGrpSpPr>
      <p:grpSpPr>
        <a:xfrm>
          <a:off x="0" y="0"/>
          <a:ext cx="0" cy="0"/>
          <a:chOff x="0" y="0"/>
          <a:chExt cx="0" cy="0"/>
        </a:xfrm>
      </p:grpSpPr>
      <p:grpSp>
        <p:nvGrpSpPr>
          <p:cNvPr id="2" name="Group 2"/>
          <p:cNvGrpSpPr/>
          <p:nvPr/>
        </p:nvGrpSpPr>
        <p:grpSpPr>
          <a:xfrm>
            <a:off x="539669" y="9000620"/>
            <a:ext cx="5722131" cy="951480"/>
            <a:chOff x="0" y="0"/>
            <a:chExt cx="7629508" cy="1268640"/>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735701" cy="126864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964602" y="0"/>
              <a:ext cx="1735701" cy="1268640"/>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929204" y="0"/>
              <a:ext cx="1735701" cy="1268640"/>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893807" y="0"/>
              <a:ext cx="1735701" cy="1268640"/>
            </a:xfrm>
            <a:prstGeom prst="rect">
              <a:avLst/>
            </a:prstGeom>
          </p:spPr>
        </p:pic>
      </p:grpSp>
      <p:grpSp>
        <p:nvGrpSpPr>
          <p:cNvPr id="7" name="Group 7"/>
          <p:cNvGrpSpPr/>
          <p:nvPr/>
        </p:nvGrpSpPr>
        <p:grpSpPr>
          <a:xfrm>
            <a:off x="12022936" y="552960"/>
            <a:ext cx="5722131" cy="951480"/>
            <a:chOff x="0" y="0"/>
            <a:chExt cx="7629508" cy="1268640"/>
          </a:xfrm>
        </p:grpSpPr>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735701" cy="1268640"/>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964602" y="0"/>
              <a:ext cx="1735701" cy="1268640"/>
            </a:xfrm>
            <a:prstGeom prst="rect">
              <a:avLst/>
            </a:prstGeom>
          </p:spPr>
        </p:pic>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929204" y="0"/>
              <a:ext cx="1735701" cy="1268640"/>
            </a:xfrm>
            <a:prstGeom prst="rect">
              <a:avLst/>
            </a:prstGeom>
          </p:spPr>
        </p:pic>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893807" y="0"/>
              <a:ext cx="1735701" cy="1268640"/>
            </a:xfrm>
            <a:prstGeom prst="rect">
              <a:avLst/>
            </a:prstGeom>
          </p:spPr>
        </p:pic>
      </p:grpSp>
      <p:sp>
        <p:nvSpPr>
          <p:cNvPr id="12" name="TextBox 12"/>
          <p:cNvSpPr txBox="1"/>
          <p:nvPr/>
        </p:nvSpPr>
        <p:spPr>
          <a:xfrm>
            <a:off x="3794089" y="2764949"/>
            <a:ext cx="12702792" cy="2137410"/>
          </a:xfrm>
          <a:prstGeom prst="rect">
            <a:avLst/>
          </a:prstGeom>
        </p:spPr>
        <p:txBody>
          <a:bodyPr lIns="0" tIns="0" rIns="0" bIns="0" rtlCol="0" anchor="t">
            <a:spAutoFit/>
          </a:bodyPr>
          <a:lstStyle/>
          <a:p>
            <a:pPr algn="just">
              <a:lnSpc>
                <a:spcPts val="2880"/>
              </a:lnSpc>
            </a:pPr>
            <a:r>
              <a:rPr lang="en-US" sz="1800" spc="36">
                <a:solidFill>
                  <a:srgbClr val="F5F5EF"/>
                </a:solidFill>
                <a:latin typeface="Cerebri"/>
              </a:rPr>
              <a:t> The main objective of the project is to create an efficient QAM Tx-Rx System using MATLAB. The results showed that the system was working successfully and there were no major problems that need to be addressed. The audio files show that the input data was not clipped and there were no other signs of data distortion. The BER for the different SNR Values was within the expected range and considered to be good. It also has an inverse relationship with the SNR. </a:t>
            </a:r>
          </a:p>
          <a:p>
            <a:pPr marL="0" lvl="0" indent="0" algn="just">
              <a:lnSpc>
                <a:spcPts val="2880"/>
              </a:lnSpc>
              <a:spcBef>
                <a:spcPct val="0"/>
              </a:spcBef>
            </a:pPr>
            <a:endParaRPr lang="en-US" sz="1800" spc="36">
              <a:solidFill>
                <a:srgbClr val="F5F5EF"/>
              </a:solidFill>
              <a:latin typeface="Cerebri"/>
            </a:endParaRPr>
          </a:p>
        </p:txBody>
      </p:sp>
      <p:sp>
        <p:nvSpPr>
          <p:cNvPr id="13" name="TextBox 13"/>
          <p:cNvSpPr txBox="1"/>
          <p:nvPr/>
        </p:nvSpPr>
        <p:spPr>
          <a:xfrm>
            <a:off x="3794089" y="5939156"/>
            <a:ext cx="12702792" cy="1413510"/>
          </a:xfrm>
          <a:prstGeom prst="rect">
            <a:avLst/>
          </a:prstGeom>
        </p:spPr>
        <p:txBody>
          <a:bodyPr lIns="0" tIns="0" rIns="0" bIns="0" rtlCol="0" anchor="t">
            <a:spAutoFit/>
          </a:bodyPr>
          <a:lstStyle/>
          <a:p>
            <a:pPr algn="just">
              <a:lnSpc>
                <a:spcPts val="2880"/>
              </a:lnSpc>
            </a:pPr>
            <a:r>
              <a:rPr lang="en-US" sz="1800" spc="36">
                <a:solidFill>
                  <a:srgbClr val="F5F5EF"/>
                </a:solidFill>
                <a:latin typeface="Cerebri"/>
              </a:rPr>
              <a:t>In conclusion, the proponent has successfully implemented a QAM Tx-Rx System using MATLAB. The output audio filesshow an audible quality without any major signs of clipping and distortion. The system also the range of a good BER and the results show inverse relationship between the SNR and BER. </a:t>
            </a:r>
          </a:p>
          <a:p>
            <a:pPr marL="0" lvl="0" indent="0" algn="l">
              <a:lnSpc>
                <a:spcPts val="2880"/>
              </a:lnSpc>
              <a:spcBef>
                <a:spcPct val="0"/>
              </a:spcBef>
            </a:pPr>
            <a:endParaRPr lang="en-US" sz="1800" spc="36">
              <a:solidFill>
                <a:srgbClr val="F5F5EF"/>
              </a:solidFill>
              <a:latin typeface="Cerebri"/>
            </a:endParaRPr>
          </a:p>
        </p:txBody>
      </p:sp>
      <p:sp>
        <p:nvSpPr>
          <p:cNvPr id="14" name="TextBox 14"/>
          <p:cNvSpPr txBox="1"/>
          <p:nvPr/>
        </p:nvSpPr>
        <p:spPr>
          <a:xfrm>
            <a:off x="2912120" y="1910075"/>
            <a:ext cx="4881504" cy="571500"/>
          </a:xfrm>
          <a:prstGeom prst="rect">
            <a:avLst/>
          </a:prstGeom>
        </p:spPr>
        <p:txBody>
          <a:bodyPr lIns="0" tIns="0" rIns="0" bIns="0" rtlCol="0" anchor="t">
            <a:spAutoFit/>
          </a:bodyPr>
          <a:lstStyle/>
          <a:p>
            <a:pPr marL="0" lvl="0" indent="0" algn="l">
              <a:lnSpc>
                <a:spcPts val="4800"/>
              </a:lnSpc>
              <a:spcBef>
                <a:spcPct val="0"/>
              </a:spcBef>
            </a:pPr>
            <a:r>
              <a:rPr lang="en-US" sz="3000" spc="60">
                <a:solidFill>
                  <a:srgbClr val="8CB9C4"/>
                </a:solidFill>
                <a:latin typeface="Cerebri Bold"/>
              </a:rPr>
              <a:t>DISCUSSION</a:t>
            </a:r>
          </a:p>
        </p:txBody>
      </p:sp>
      <p:sp>
        <p:nvSpPr>
          <p:cNvPr id="15" name="TextBox 15"/>
          <p:cNvSpPr txBox="1"/>
          <p:nvPr/>
        </p:nvSpPr>
        <p:spPr>
          <a:xfrm>
            <a:off x="2912120" y="4975860"/>
            <a:ext cx="4881504" cy="496571"/>
          </a:xfrm>
          <a:prstGeom prst="rect">
            <a:avLst/>
          </a:prstGeom>
        </p:spPr>
        <p:txBody>
          <a:bodyPr lIns="0" tIns="0" rIns="0" bIns="0" rtlCol="0" anchor="t">
            <a:spAutoFit/>
          </a:bodyPr>
          <a:lstStyle/>
          <a:p>
            <a:pPr marL="0" lvl="0" indent="0" algn="l">
              <a:lnSpc>
                <a:spcPts val="4159"/>
              </a:lnSpc>
              <a:spcBef>
                <a:spcPct val="0"/>
              </a:spcBef>
            </a:pPr>
            <a:r>
              <a:rPr lang="en-US" sz="2599" spc="51">
                <a:solidFill>
                  <a:srgbClr val="8CB9C4"/>
                </a:solidFill>
                <a:latin typeface="Cerebri Bold"/>
              </a:rPr>
              <a:t>CONCLUSION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D242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355248" y="6931752"/>
            <a:ext cx="6710497" cy="6710497"/>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355248" y="-3355248"/>
            <a:ext cx="6710497" cy="6710497"/>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932752" y="6696318"/>
            <a:ext cx="6710497" cy="6710497"/>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932752" y="-3287437"/>
            <a:ext cx="6710497" cy="6710497"/>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35874" y="4230048"/>
            <a:ext cx="1826905" cy="1826905"/>
          </a:xfrm>
          <a:prstGeom prst="rect">
            <a:avLst/>
          </a:prstGeom>
        </p:spPr>
      </p:pic>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129673" y="4230048"/>
            <a:ext cx="1826905" cy="1826905"/>
          </a:xfrm>
          <a:prstGeom prst="rect">
            <a:avLst/>
          </a:prstGeom>
        </p:spPr>
      </p:pic>
      <p:sp>
        <p:nvSpPr>
          <p:cNvPr id="8" name="TextBox 8"/>
          <p:cNvSpPr txBox="1"/>
          <p:nvPr/>
        </p:nvSpPr>
        <p:spPr>
          <a:xfrm>
            <a:off x="3491112" y="736282"/>
            <a:ext cx="11305776" cy="632460"/>
          </a:xfrm>
          <a:prstGeom prst="rect">
            <a:avLst/>
          </a:prstGeom>
        </p:spPr>
        <p:txBody>
          <a:bodyPr lIns="0" tIns="0" rIns="0" bIns="0" rtlCol="0" anchor="t">
            <a:spAutoFit/>
          </a:bodyPr>
          <a:lstStyle/>
          <a:p>
            <a:pPr algn="ctr">
              <a:lnSpc>
                <a:spcPts val="4995"/>
              </a:lnSpc>
            </a:pPr>
            <a:r>
              <a:rPr lang="en-US" sz="4500" spc="225">
                <a:solidFill>
                  <a:srgbClr val="F5F5EF"/>
                </a:solidFill>
                <a:latin typeface="Cerebri Bold"/>
              </a:rPr>
              <a:t>REFERENCES</a:t>
            </a:r>
          </a:p>
        </p:txBody>
      </p:sp>
      <p:sp>
        <p:nvSpPr>
          <p:cNvPr id="9" name="TextBox 9"/>
          <p:cNvSpPr txBox="1"/>
          <p:nvPr/>
        </p:nvSpPr>
        <p:spPr>
          <a:xfrm>
            <a:off x="3423180" y="1559560"/>
            <a:ext cx="11441640" cy="7941405"/>
          </a:xfrm>
          <a:prstGeom prst="rect">
            <a:avLst/>
          </a:prstGeom>
        </p:spPr>
        <p:txBody>
          <a:bodyPr lIns="0" tIns="0" rIns="0" bIns="0" rtlCol="0" anchor="t">
            <a:spAutoFit/>
          </a:bodyPr>
          <a:lstStyle/>
          <a:p>
            <a:pPr>
              <a:lnSpc>
                <a:spcPts val="2319"/>
              </a:lnSpc>
            </a:pPr>
            <a:r>
              <a:rPr lang="en-US" sz="1449" spc="28" dirty="0">
                <a:solidFill>
                  <a:srgbClr val="F5F5EF"/>
                </a:solidFill>
                <a:latin typeface="Cerebri"/>
              </a:rPr>
              <a:t>[1]   Agarwal, T. (2020, January 13). Digital Modulation : Types and Differences between Analog and Digital. </a:t>
            </a:r>
            <a:r>
              <a:rPr lang="en-US" sz="1449" spc="28" dirty="0" err="1">
                <a:solidFill>
                  <a:srgbClr val="F5F5EF"/>
                </a:solidFill>
                <a:latin typeface="Cerebri"/>
              </a:rPr>
              <a:t>ElProCus</a:t>
            </a:r>
            <a:r>
              <a:rPr lang="en-US" sz="1449" spc="28" dirty="0">
                <a:solidFill>
                  <a:srgbClr val="F5F5EF"/>
                </a:solidFill>
                <a:latin typeface="Cerebri"/>
              </a:rPr>
              <a:t> - Electronic Projects for Engineering Students. https://www.elprocus.com/digital-modulation-different-types-and-their-differences/</a:t>
            </a:r>
          </a:p>
          <a:p>
            <a:pPr>
              <a:lnSpc>
                <a:spcPts val="2319"/>
              </a:lnSpc>
            </a:pPr>
            <a:r>
              <a:rPr lang="en-US" sz="1449" spc="28" dirty="0">
                <a:solidFill>
                  <a:srgbClr val="F5F5EF"/>
                </a:solidFill>
                <a:latin typeface="Cerebri"/>
              </a:rPr>
              <a:t>[2]   Agarwal, T. (2019, September 11). Amplitude Shift Keying : Circuit Diagram, Working and Its Applications. </a:t>
            </a:r>
            <a:r>
              <a:rPr lang="en-US" sz="1449" spc="28" dirty="0" err="1">
                <a:solidFill>
                  <a:srgbClr val="F5F5EF"/>
                </a:solidFill>
                <a:latin typeface="Cerebri"/>
              </a:rPr>
              <a:t>ElProCus</a:t>
            </a:r>
            <a:r>
              <a:rPr lang="en-US" sz="1449" spc="28" dirty="0">
                <a:solidFill>
                  <a:srgbClr val="F5F5EF"/>
                </a:solidFill>
                <a:latin typeface="Cerebri"/>
              </a:rPr>
              <a:t> - Electronic Projects for Engineering Students. https://www.elprocus.com/amplitude-shift-keying-ask-working-and-applications/</a:t>
            </a:r>
          </a:p>
          <a:p>
            <a:pPr>
              <a:lnSpc>
                <a:spcPts val="2319"/>
              </a:lnSpc>
            </a:pPr>
            <a:r>
              <a:rPr lang="en-US" sz="1449" spc="28" dirty="0">
                <a:solidFill>
                  <a:srgbClr val="F5F5EF"/>
                </a:solidFill>
                <a:latin typeface="Cerebri"/>
              </a:rPr>
              <a:t>[3]Agarwal, T. (2019b, September 11). Frequency Shift Keying (FSK) :Working, Advantages and Disadvantages. </a:t>
            </a:r>
            <a:r>
              <a:rPr lang="en-US" sz="1449" spc="28" dirty="0" err="1">
                <a:solidFill>
                  <a:srgbClr val="F5F5EF"/>
                </a:solidFill>
                <a:latin typeface="Cerebri"/>
              </a:rPr>
              <a:t>ElProCus</a:t>
            </a:r>
            <a:r>
              <a:rPr lang="en-US" sz="1449" spc="28" dirty="0">
                <a:solidFill>
                  <a:srgbClr val="F5F5EF"/>
                </a:solidFill>
                <a:latin typeface="Cerebri"/>
              </a:rPr>
              <a:t> - Electronic Projects for Engineering Students. https://www.elprocus.com/frequency-shift-keying-fsk-working-applications/.</a:t>
            </a:r>
          </a:p>
          <a:p>
            <a:pPr>
              <a:lnSpc>
                <a:spcPts val="2319"/>
              </a:lnSpc>
            </a:pPr>
            <a:r>
              <a:rPr lang="en-US" sz="1449" spc="28" dirty="0">
                <a:solidFill>
                  <a:srgbClr val="F5F5EF"/>
                </a:solidFill>
                <a:latin typeface="Cerebri"/>
              </a:rPr>
              <a:t>[4]Y, R. (2020, December 10). What is Phase Shift Keying (PSK)? BPSK modulation, BPSK demodulation, advantages, disadvantages and applications of PSK - Electronics Coach. Electronics Coach. https://electronicscoach.com/phase-shift-keying.html </a:t>
            </a:r>
          </a:p>
          <a:p>
            <a:pPr>
              <a:lnSpc>
                <a:spcPts val="2319"/>
              </a:lnSpc>
            </a:pPr>
            <a:r>
              <a:rPr lang="en-US" sz="1449" spc="28" dirty="0">
                <a:solidFill>
                  <a:srgbClr val="F5F5EF"/>
                </a:solidFill>
                <a:latin typeface="Cerebri"/>
              </a:rPr>
              <a:t>[5]   Zola, A. (2021, August 16). QAM (quadrature amplitude modulation). Networking. https://www.techtarget.com/searchnetworking/definition/QAM</a:t>
            </a:r>
          </a:p>
          <a:p>
            <a:pPr>
              <a:lnSpc>
                <a:spcPts val="2319"/>
              </a:lnSpc>
            </a:pPr>
            <a:r>
              <a:rPr lang="en-US" sz="1449" spc="28" dirty="0">
                <a:solidFill>
                  <a:srgbClr val="F5F5EF"/>
                </a:solidFill>
                <a:latin typeface="Cerebri"/>
              </a:rPr>
              <a:t>[6]   What is a good bit error rate? – Sage-Answer. (2020, November 13). https://sage-answer.com/what-is-a-good-bit-error-rate/</a:t>
            </a:r>
          </a:p>
          <a:p>
            <a:pPr>
              <a:lnSpc>
                <a:spcPts val="2319"/>
              </a:lnSpc>
            </a:pPr>
            <a:r>
              <a:rPr lang="en-US" sz="1449" spc="28" dirty="0">
                <a:solidFill>
                  <a:srgbClr val="F5F5EF"/>
                </a:solidFill>
                <a:latin typeface="Cerebri"/>
              </a:rPr>
              <a:t>[7]   </a:t>
            </a:r>
            <a:r>
              <a:rPr lang="en-US" sz="1449" spc="28" dirty="0" err="1">
                <a:solidFill>
                  <a:srgbClr val="F5F5EF"/>
                </a:solidFill>
                <a:latin typeface="Cerebri"/>
              </a:rPr>
              <a:t>Altunian</a:t>
            </a:r>
            <a:r>
              <a:rPr lang="en-US" sz="1449" spc="28" dirty="0">
                <a:solidFill>
                  <a:srgbClr val="F5F5EF"/>
                </a:solidFill>
                <a:latin typeface="Cerebri"/>
              </a:rPr>
              <a:t>, G. (2021, August 12). What Is Signal-to-Noise Ratio and Why Does It Matter? </a:t>
            </a:r>
            <a:r>
              <a:rPr lang="en-US" sz="1449" spc="28" dirty="0" err="1">
                <a:solidFill>
                  <a:srgbClr val="F5F5EF"/>
                </a:solidFill>
                <a:latin typeface="Cerebri"/>
              </a:rPr>
              <a:t>Lifewire</a:t>
            </a:r>
            <a:r>
              <a:rPr lang="en-US" sz="1449" spc="28" dirty="0">
                <a:solidFill>
                  <a:srgbClr val="F5F5EF"/>
                </a:solidFill>
                <a:latin typeface="Cerebri"/>
              </a:rPr>
              <a:t>. https://www.lifewire.com/signal-to-noise-ratio-3134701</a:t>
            </a:r>
          </a:p>
          <a:p>
            <a:pPr>
              <a:lnSpc>
                <a:spcPts val="2319"/>
              </a:lnSpc>
            </a:pPr>
            <a:r>
              <a:rPr lang="en-US" sz="1449" spc="28" dirty="0">
                <a:solidFill>
                  <a:srgbClr val="F5F5EF"/>
                </a:solidFill>
                <a:latin typeface="Cerebri"/>
              </a:rPr>
              <a:t>[8]   MathWorks. (n.d.). Add white Gaussian noise to signal - MATLAB </a:t>
            </a:r>
            <a:r>
              <a:rPr lang="en-US" sz="1449" spc="28" dirty="0" err="1">
                <a:solidFill>
                  <a:srgbClr val="F5F5EF"/>
                </a:solidFill>
                <a:latin typeface="Cerebri"/>
              </a:rPr>
              <a:t>awgn</a:t>
            </a:r>
            <a:r>
              <a:rPr lang="en-US" sz="1449" spc="28" dirty="0">
                <a:solidFill>
                  <a:srgbClr val="F5F5EF"/>
                </a:solidFill>
                <a:latin typeface="Cerebri"/>
              </a:rPr>
              <a:t>. https://www.mathworks.com/help/comm/ref/awgn.html</a:t>
            </a:r>
          </a:p>
          <a:p>
            <a:pPr>
              <a:lnSpc>
                <a:spcPts val="2319"/>
              </a:lnSpc>
            </a:pPr>
            <a:r>
              <a:rPr lang="en-US" sz="1449" spc="28" dirty="0">
                <a:solidFill>
                  <a:srgbClr val="F5F5EF"/>
                </a:solidFill>
                <a:latin typeface="Cerebri"/>
              </a:rPr>
              <a:t>[9]   Xia, Z. (2022, April 2). What Is QAM? How Does QAM Work? - Huawei. Huawei. https://info.support.huawei.com/info-finder/encyclopedia/en/QAM.html</a:t>
            </a:r>
          </a:p>
          <a:p>
            <a:pPr>
              <a:lnSpc>
                <a:spcPts val="2319"/>
              </a:lnSpc>
            </a:pPr>
            <a:r>
              <a:rPr lang="en-US" sz="1449" spc="28" dirty="0">
                <a:solidFill>
                  <a:srgbClr val="F5F5EF"/>
                </a:solidFill>
                <a:latin typeface="Cerebri"/>
              </a:rPr>
              <a:t>[10] Y, R. (2018b, December 12). What is a Bandpass Filter? </a:t>
            </a:r>
            <a:r>
              <a:rPr lang="en-US" sz="1449" spc="28" dirty="0" err="1">
                <a:solidFill>
                  <a:srgbClr val="F5F5EF"/>
                </a:solidFill>
                <a:latin typeface="Cerebri"/>
              </a:rPr>
              <a:t>Definiton</a:t>
            </a:r>
            <a:r>
              <a:rPr lang="en-US" sz="1449" spc="28" dirty="0">
                <a:solidFill>
                  <a:srgbClr val="F5F5EF"/>
                </a:solidFill>
                <a:latin typeface="Cerebri"/>
              </a:rPr>
              <a:t>, design, response curve and applications of Bandpass Filter - Electronics Coach. Electronics Coach. </a:t>
            </a:r>
            <a:r>
              <a:rPr lang="en-US" sz="1449" spc="28" dirty="0">
                <a:solidFill>
                  <a:schemeClr val="bg1"/>
                </a:solidFill>
                <a:latin typeface="Cerebri"/>
                <a:hlinkClick r:id="rId6" tooltip="https://electronicscoach.com/bandpass-filter.html">
                  <a:extLst>
                    <a:ext uri="{A12FA001-AC4F-418D-AE19-62706E023703}">
                      <ahyp:hlinkClr xmlns:ahyp="http://schemas.microsoft.com/office/drawing/2018/hyperlinkcolor" val="tx"/>
                    </a:ext>
                  </a:extLst>
                </a:hlinkClick>
              </a:rPr>
              <a:t>https://electronicscoach.com/bandpass-filter.htmL</a:t>
            </a:r>
          </a:p>
          <a:p>
            <a:pPr>
              <a:lnSpc>
                <a:spcPts val="2319"/>
              </a:lnSpc>
            </a:pPr>
            <a:r>
              <a:rPr lang="en-US" sz="1449" spc="28" dirty="0">
                <a:solidFill>
                  <a:srgbClr val="F5F5EF"/>
                </a:solidFill>
                <a:latin typeface="Cerebri"/>
              </a:rPr>
              <a:t>[11] Agarwal, T. (2015, June 16). Chebyshev Filter - </a:t>
            </a:r>
            <a:r>
              <a:rPr lang="en-US" sz="1449" spc="28" dirty="0" err="1">
                <a:solidFill>
                  <a:srgbClr val="F5F5EF"/>
                </a:solidFill>
                <a:latin typeface="Cerebri"/>
              </a:rPr>
              <a:t>Diffferent</a:t>
            </a:r>
            <a:r>
              <a:rPr lang="en-US" sz="1449" spc="28" dirty="0">
                <a:solidFill>
                  <a:srgbClr val="F5F5EF"/>
                </a:solidFill>
                <a:latin typeface="Cerebri"/>
              </a:rPr>
              <a:t> Types of Chebyshev Filters. </a:t>
            </a:r>
            <a:r>
              <a:rPr lang="en-US" sz="1449" spc="28" dirty="0" err="1">
                <a:solidFill>
                  <a:srgbClr val="F5F5EF"/>
                </a:solidFill>
                <a:latin typeface="Cerebri"/>
              </a:rPr>
              <a:t>ElProCus</a:t>
            </a:r>
            <a:r>
              <a:rPr lang="en-US" sz="1449" spc="28" dirty="0">
                <a:solidFill>
                  <a:srgbClr val="F5F5EF"/>
                </a:solidFill>
                <a:latin typeface="Cerebri"/>
              </a:rPr>
              <a:t> - Electronic Projects for Engineering Students. https://www.elprocus.com/types-of-chebyshev-filters/</a:t>
            </a:r>
          </a:p>
          <a:p>
            <a:pPr>
              <a:lnSpc>
                <a:spcPts val="2319"/>
              </a:lnSpc>
            </a:pPr>
            <a:r>
              <a:rPr lang="en-US" sz="1449" spc="28" dirty="0">
                <a:solidFill>
                  <a:srgbClr val="F5F5EF"/>
                </a:solidFill>
                <a:latin typeface="Cerebri"/>
              </a:rPr>
              <a:t>[12] MathWorks. (n.d.-b). Fast Fourier Transform (FFT). MATLAB &amp; </a:t>
            </a:r>
            <a:r>
              <a:rPr lang="en-US" sz="1449" spc="28" dirty="0">
                <a:solidFill>
                  <a:schemeClr val="bg1"/>
                </a:solidFill>
                <a:latin typeface="Cerebri"/>
              </a:rPr>
              <a:t>Simulink. </a:t>
            </a:r>
            <a:r>
              <a:rPr lang="en-US" sz="1449" spc="28" dirty="0">
                <a:solidFill>
                  <a:schemeClr val="bg1"/>
                </a:solidFill>
                <a:latin typeface="Cerebri"/>
                <a:hlinkClick r:id="rId7" tooltip="https://www.mathworks.com/discovery/fft.html">
                  <a:extLst>
                    <a:ext uri="{A12FA001-AC4F-418D-AE19-62706E023703}">
                      <ahyp:hlinkClr xmlns:ahyp="http://schemas.microsoft.com/office/drawing/2018/hyperlinkcolor" val="tx"/>
                    </a:ext>
                  </a:extLst>
                </a:hlinkClick>
              </a:rPr>
              <a:t>https://www.mathworks.com/discovery/fft.html</a:t>
            </a:r>
          </a:p>
          <a:p>
            <a:pPr>
              <a:lnSpc>
                <a:spcPts val="2319"/>
              </a:lnSpc>
            </a:pPr>
            <a:r>
              <a:rPr lang="en-US" sz="1449" spc="28" dirty="0">
                <a:solidFill>
                  <a:schemeClr val="bg1"/>
                </a:solidFill>
                <a:latin typeface="Cerebri"/>
              </a:rPr>
              <a:t>[13] </a:t>
            </a:r>
            <a:r>
              <a:rPr lang="en-US" sz="1449" spc="28" dirty="0" err="1">
                <a:solidFill>
                  <a:schemeClr val="bg1"/>
                </a:solidFill>
                <a:latin typeface="Cerebri"/>
              </a:rPr>
              <a:t>proAV</a:t>
            </a:r>
            <a:r>
              <a:rPr lang="en-US" sz="1449" spc="28" dirty="0">
                <a:solidFill>
                  <a:schemeClr val="bg1"/>
                </a:solidFill>
                <a:latin typeface="Cerebri"/>
              </a:rPr>
              <a:t> / data and information, lists, tables and links. (n.d.). https://av-info.eu/index.html?https&amp;&amp;&amp;av-info.eu/audio/speech-level.html </a:t>
            </a:r>
          </a:p>
          <a:p>
            <a:pPr marL="0" lvl="0" indent="0">
              <a:lnSpc>
                <a:spcPts val="2319"/>
              </a:lnSpc>
              <a:spcBef>
                <a:spcPct val="0"/>
              </a:spcBef>
            </a:pPr>
            <a:r>
              <a:rPr lang="en-US" sz="1449" spc="28" dirty="0">
                <a:solidFill>
                  <a:schemeClr val="bg1"/>
                </a:solidFill>
                <a:latin typeface="Cerebri"/>
              </a:rPr>
              <a:t>[14] MathWorks. (n.d.-c). Quadrature amplitude modulation (QAM) - MATLAB </a:t>
            </a:r>
            <a:r>
              <a:rPr lang="en-US" sz="1449" spc="28" dirty="0" err="1">
                <a:solidFill>
                  <a:schemeClr val="bg1"/>
                </a:solidFill>
                <a:latin typeface="Cerebri"/>
              </a:rPr>
              <a:t>qammod</a:t>
            </a:r>
            <a:r>
              <a:rPr lang="en-US" sz="1449" spc="28" dirty="0">
                <a:solidFill>
                  <a:schemeClr val="bg1"/>
                </a:solidFill>
                <a:latin typeface="Cerebri"/>
              </a:rPr>
              <a:t>. </a:t>
            </a:r>
            <a:r>
              <a:rPr lang="en-US" sz="1449" spc="28" dirty="0">
                <a:solidFill>
                  <a:schemeClr val="bg1"/>
                </a:solidFill>
                <a:latin typeface="Cerebri"/>
                <a:hlinkClick r:id="rId8" tooltip="https://www.mathworks.com/help/comm/ref/qammod.html">
                  <a:extLst>
                    <a:ext uri="{A12FA001-AC4F-418D-AE19-62706E023703}">
                      <ahyp:hlinkClr xmlns:ahyp="http://schemas.microsoft.com/office/drawing/2018/hyperlinkcolor" val="tx"/>
                    </a:ext>
                  </a:extLst>
                </a:hlinkClick>
              </a:rPr>
              <a:t>https://www.mathworks.com/help/comm/ref/qammod.html</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401204" y="400704"/>
            <a:ext cx="9485592" cy="9485592"/>
          </a:xfrm>
          <a:prstGeom prst="rect">
            <a:avLst/>
          </a:prstGeom>
        </p:spPr>
      </p:pic>
      <p:grpSp>
        <p:nvGrpSpPr>
          <p:cNvPr id="3" name="Group 3"/>
          <p:cNvGrpSpPr/>
          <p:nvPr/>
        </p:nvGrpSpPr>
        <p:grpSpPr>
          <a:xfrm>
            <a:off x="6148128" y="4369370"/>
            <a:ext cx="5991744" cy="1548260"/>
            <a:chOff x="0" y="0"/>
            <a:chExt cx="7988992" cy="2064346"/>
          </a:xfrm>
        </p:grpSpPr>
        <p:sp>
          <p:nvSpPr>
            <p:cNvPr id="4" name="TextBox 4"/>
            <p:cNvSpPr txBox="1"/>
            <p:nvPr/>
          </p:nvSpPr>
          <p:spPr>
            <a:xfrm>
              <a:off x="0" y="1592440"/>
              <a:ext cx="7988992" cy="471906"/>
            </a:xfrm>
            <a:prstGeom prst="rect">
              <a:avLst/>
            </a:prstGeom>
          </p:spPr>
          <p:txBody>
            <a:bodyPr lIns="0" tIns="0" rIns="0" bIns="0" rtlCol="0" anchor="t">
              <a:spAutoFit/>
            </a:bodyPr>
            <a:lstStyle/>
            <a:p>
              <a:pPr algn="ctr">
                <a:lnSpc>
                  <a:spcPts val="2935"/>
                </a:lnSpc>
              </a:pPr>
              <a:r>
                <a:rPr lang="en-US" sz="2097" spc="251">
                  <a:solidFill>
                    <a:srgbClr val="1D242C"/>
                  </a:solidFill>
                  <a:latin typeface="Cerebri"/>
                </a:rPr>
                <a:t>GUIMALAN, POZAS, SABINO</a:t>
              </a:r>
            </a:p>
          </p:txBody>
        </p:sp>
        <p:sp>
          <p:nvSpPr>
            <p:cNvPr id="5" name="TextBox 5"/>
            <p:cNvSpPr txBox="1"/>
            <p:nvPr/>
          </p:nvSpPr>
          <p:spPr>
            <a:xfrm>
              <a:off x="0" y="47625"/>
              <a:ext cx="7988992" cy="1078371"/>
            </a:xfrm>
            <a:prstGeom prst="rect">
              <a:avLst/>
            </a:prstGeom>
          </p:spPr>
          <p:txBody>
            <a:bodyPr lIns="0" tIns="0" rIns="0" bIns="0" rtlCol="0" anchor="t">
              <a:spAutoFit/>
            </a:bodyPr>
            <a:lstStyle/>
            <a:p>
              <a:pPr algn="ctr">
                <a:lnSpc>
                  <a:spcPts val="6161"/>
                </a:lnSpc>
              </a:pPr>
              <a:r>
                <a:rPr lang="en-US" sz="5550" spc="277">
                  <a:solidFill>
                    <a:srgbClr val="1D242C"/>
                  </a:solidFill>
                  <a:latin typeface="Cerebri Bold"/>
                </a:rPr>
                <a:t>THANK YOU!</a:t>
              </a:r>
            </a:p>
          </p:txBody>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77045" y="-2153141"/>
            <a:ext cx="4748038" cy="6926846"/>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539962" y="4952131"/>
            <a:ext cx="4748038" cy="6926846"/>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31002" y="5831305"/>
            <a:ext cx="6255951" cy="6255951"/>
          </a:xfrm>
          <a:prstGeom prst="rect">
            <a:avLst/>
          </a:prstGeom>
        </p:spPr>
      </p:pic>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947006" y="-2099275"/>
            <a:ext cx="6255951" cy="625595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885654" y="885154"/>
            <a:ext cx="8516691" cy="851669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93851" y="5823748"/>
            <a:ext cx="5123531" cy="5482378"/>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058320" y="-731284"/>
            <a:ext cx="5123531" cy="5482378"/>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085520" y="885154"/>
            <a:ext cx="7315200" cy="3883706"/>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058320" y="5518139"/>
            <a:ext cx="7315200" cy="3883706"/>
          </a:xfrm>
          <a:prstGeom prst="rect">
            <a:avLst/>
          </a:prstGeom>
        </p:spPr>
      </p:pic>
      <p:sp>
        <p:nvSpPr>
          <p:cNvPr id="7" name="TextBox 7"/>
          <p:cNvSpPr txBox="1"/>
          <p:nvPr/>
        </p:nvSpPr>
        <p:spPr>
          <a:xfrm>
            <a:off x="5441020" y="2104316"/>
            <a:ext cx="7405959" cy="6665722"/>
          </a:xfrm>
          <a:prstGeom prst="rect">
            <a:avLst/>
          </a:prstGeom>
        </p:spPr>
        <p:txBody>
          <a:bodyPr lIns="0" tIns="0" rIns="0" bIns="0" rtlCol="0" anchor="t">
            <a:spAutoFit/>
          </a:bodyPr>
          <a:lstStyle/>
          <a:p>
            <a:pPr marL="345439" lvl="1" indent="-172720" algn="just">
              <a:lnSpc>
                <a:spcPts val="3583"/>
              </a:lnSpc>
              <a:buFont typeface="Arial"/>
              <a:buChar char="•"/>
            </a:pPr>
            <a:r>
              <a:rPr lang="en-US" sz="1599" spc="191">
                <a:solidFill>
                  <a:srgbClr val="1D242C"/>
                </a:solidFill>
                <a:latin typeface="Cerebri"/>
              </a:rPr>
              <a:t>DIGITAL MODULATION IS AN IMPORTANT MODULATION SCHEME IN MODERN COMMUNICATION SYSTEMS AS IT IS MORE EFFICIENT THAN ANALOG MODULATION</a:t>
            </a:r>
          </a:p>
          <a:p>
            <a:pPr marL="345439" lvl="1" indent="-172720" algn="just">
              <a:lnSpc>
                <a:spcPts val="3583"/>
              </a:lnSpc>
              <a:buFont typeface="Arial"/>
              <a:buChar char="•"/>
            </a:pPr>
            <a:r>
              <a:rPr lang="en-US" sz="1599" spc="191">
                <a:solidFill>
                  <a:srgbClr val="1D242C"/>
                </a:solidFill>
                <a:latin typeface="Cerebri"/>
              </a:rPr>
              <a:t>FIRST, IT CAN TRANSMIT LARGE AMOUNTS OF DATA OVER LONG DISTANCES WITHOUT SIGNIFICANT LOSS OF THE MODULATION SIGNAL. </a:t>
            </a:r>
          </a:p>
          <a:p>
            <a:pPr marL="345439" lvl="1" indent="-172720" algn="just">
              <a:lnSpc>
                <a:spcPts val="3583"/>
              </a:lnSpc>
              <a:buFont typeface="Arial"/>
              <a:buChar char="•"/>
            </a:pPr>
            <a:r>
              <a:rPr lang="en-US" sz="1599" spc="191">
                <a:solidFill>
                  <a:srgbClr val="1D242C"/>
                </a:solidFill>
                <a:latin typeface="Cerebri"/>
              </a:rPr>
              <a:t>SECOND IS THAT BY ENCODING THE INFORMATION SIGNAL TO THE CARRIER SIGNAL, THE SIGNAL BECOMES LESS SUSCEPTIBLE TO NOISE AND INTERFERENCE</a:t>
            </a:r>
          </a:p>
          <a:p>
            <a:pPr marL="345439" lvl="1" indent="-172720" algn="just">
              <a:lnSpc>
                <a:spcPts val="3583"/>
              </a:lnSpc>
              <a:buFont typeface="Arial"/>
              <a:buChar char="•"/>
            </a:pPr>
            <a:r>
              <a:rPr lang="en-US" sz="1599" spc="191">
                <a:solidFill>
                  <a:srgbClr val="1D242C"/>
                </a:solidFill>
                <a:latin typeface="Cerebri"/>
              </a:rPr>
              <a:t>THERE ARE SEVERAL TYPES OF DIGITAL MODULATION SCHEMES:</a:t>
            </a:r>
          </a:p>
          <a:p>
            <a:pPr marL="1381758" lvl="4" indent="-276352" algn="just">
              <a:lnSpc>
                <a:spcPts val="3583"/>
              </a:lnSpc>
              <a:buFont typeface="Arial"/>
              <a:buChar char="•"/>
            </a:pPr>
            <a:r>
              <a:rPr lang="en-US" sz="1599" spc="191">
                <a:solidFill>
                  <a:srgbClr val="1D242C"/>
                </a:solidFill>
                <a:latin typeface="Cerebri"/>
              </a:rPr>
              <a:t>AMPLITUDE-SHIFT KEYING (ASK)</a:t>
            </a:r>
          </a:p>
          <a:p>
            <a:pPr marL="1381758" lvl="4" indent="-276352" algn="just">
              <a:lnSpc>
                <a:spcPts val="3583"/>
              </a:lnSpc>
              <a:buFont typeface="Arial"/>
              <a:buChar char="•"/>
            </a:pPr>
            <a:r>
              <a:rPr lang="en-US" sz="1599" spc="191">
                <a:solidFill>
                  <a:srgbClr val="1D242C"/>
                </a:solidFill>
                <a:latin typeface="Cerebri"/>
              </a:rPr>
              <a:t>FREQUENCY-SHIFT KEYING (FSK)</a:t>
            </a:r>
          </a:p>
          <a:p>
            <a:pPr marL="1381758" lvl="4" indent="-276352" algn="just">
              <a:lnSpc>
                <a:spcPts val="3583"/>
              </a:lnSpc>
              <a:buFont typeface="Arial"/>
              <a:buChar char="•"/>
            </a:pPr>
            <a:r>
              <a:rPr lang="en-US" sz="1599" spc="191">
                <a:solidFill>
                  <a:srgbClr val="1D242C"/>
                </a:solidFill>
                <a:latin typeface="Cerebri"/>
              </a:rPr>
              <a:t>PHASE-SHIFT KEYING (PSK)</a:t>
            </a:r>
          </a:p>
          <a:p>
            <a:pPr marL="1381758" lvl="4" indent="-276352" algn="just">
              <a:lnSpc>
                <a:spcPts val="3583"/>
              </a:lnSpc>
              <a:buFont typeface="Arial"/>
              <a:buChar char="•"/>
            </a:pPr>
            <a:r>
              <a:rPr lang="en-US" sz="1599" spc="191">
                <a:solidFill>
                  <a:srgbClr val="1D242C"/>
                </a:solidFill>
                <a:latin typeface="Cerebri"/>
              </a:rPr>
              <a:t>QUADRATURE AMPLITUDE MODULATION (QAM)</a:t>
            </a:r>
          </a:p>
        </p:txBody>
      </p:sp>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159977" y="1144512"/>
            <a:ext cx="2178568" cy="501071"/>
          </a:xfrm>
          <a:prstGeom prst="rect">
            <a:avLst/>
          </a:prstGeom>
        </p:spPr>
      </p:pic>
      <p:sp>
        <p:nvSpPr>
          <p:cNvPr id="9" name="TextBox 9"/>
          <p:cNvSpPr txBox="1"/>
          <p:nvPr/>
        </p:nvSpPr>
        <p:spPr>
          <a:xfrm>
            <a:off x="5441020" y="1102629"/>
            <a:ext cx="4976812" cy="632460"/>
          </a:xfrm>
          <a:prstGeom prst="rect">
            <a:avLst/>
          </a:prstGeom>
        </p:spPr>
        <p:txBody>
          <a:bodyPr lIns="0" tIns="0" rIns="0" bIns="0" rtlCol="0" anchor="t">
            <a:spAutoFit/>
          </a:bodyPr>
          <a:lstStyle/>
          <a:p>
            <a:pPr algn="ctr">
              <a:lnSpc>
                <a:spcPts val="4995"/>
              </a:lnSpc>
              <a:spcBef>
                <a:spcPct val="0"/>
              </a:spcBef>
            </a:pPr>
            <a:r>
              <a:rPr lang="en-US" sz="4500" spc="225">
                <a:solidFill>
                  <a:srgbClr val="F5F5EF"/>
                </a:solidFill>
                <a:latin typeface="Cerebri Bold"/>
              </a:rPr>
              <a:t>INTRODUCTION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347362" y="346862"/>
            <a:ext cx="9593275" cy="959327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40928" y="1626787"/>
            <a:ext cx="3743986" cy="3743986"/>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144772" y="1399514"/>
            <a:ext cx="3743986" cy="3743986"/>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0928" y="5370773"/>
            <a:ext cx="3743986" cy="3743986"/>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144772" y="5143500"/>
            <a:ext cx="3743986" cy="3743986"/>
          </a:xfrm>
          <a:prstGeom prst="rect">
            <a:avLst/>
          </a:prstGeom>
        </p:spPr>
      </p:pic>
      <p:grpSp>
        <p:nvGrpSpPr>
          <p:cNvPr id="7" name="Group 7"/>
          <p:cNvGrpSpPr/>
          <p:nvPr/>
        </p:nvGrpSpPr>
        <p:grpSpPr>
          <a:xfrm>
            <a:off x="6416608" y="2614806"/>
            <a:ext cx="5454785" cy="5057388"/>
            <a:chOff x="0" y="0"/>
            <a:chExt cx="7273047" cy="6743184"/>
          </a:xfrm>
        </p:grpSpPr>
        <p:sp>
          <p:nvSpPr>
            <p:cNvPr id="8" name="TextBox 8"/>
            <p:cNvSpPr txBox="1"/>
            <p:nvPr/>
          </p:nvSpPr>
          <p:spPr>
            <a:xfrm>
              <a:off x="0" y="1178044"/>
              <a:ext cx="7021130" cy="5565140"/>
            </a:xfrm>
            <a:prstGeom prst="rect">
              <a:avLst/>
            </a:prstGeom>
          </p:spPr>
          <p:txBody>
            <a:bodyPr lIns="0" tIns="0" rIns="0" bIns="0" rtlCol="0" anchor="t">
              <a:spAutoFit/>
            </a:bodyPr>
            <a:lstStyle/>
            <a:p>
              <a:pPr marL="367031" lvl="1" indent="-183515">
                <a:lnSpc>
                  <a:spcPts val="2550"/>
                </a:lnSpc>
                <a:buFont typeface="Arial"/>
                <a:buChar char="•"/>
              </a:pPr>
              <a:r>
                <a:rPr lang="en-US" sz="1700" spc="204">
                  <a:solidFill>
                    <a:srgbClr val="1D242C"/>
                  </a:solidFill>
                  <a:latin typeface="Cerebri"/>
                </a:rPr>
                <a:t>TO CREATE A TRANSMITTER  TO RECEIVER SYSTEM USING QUADRATURE AMPLITUDE MODULATION USING MATLAB</a:t>
              </a:r>
            </a:p>
            <a:p>
              <a:pPr>
                <a:lnSpc>
                  <a:spcPts val="2550"/>
                </a:lnSpc>
              </a:pPr>
              <a:endParaRPr lang="en-US" sz="1700" spc="204">
                <a:solidFill>
                  <a:srgbClr val="1D242C"/>
                </a:solidFill>
                <a:latin typeface="Cerebri"/>
              </a:endParaRPr>
            </a:p>
            <a:p>
              <a:pPr marL="367031" lvl="1" indent="-183515">
                <a:lnSpc>
                  <a:spcPts val="2550"/>
                </a:lnSpc>
                <a:buFont typeface="Arial"/>
                <a:buChar char="•"/>
              </a:pPr>
              <a:r>
                <a:rPr lang="en-US" sz="1700" spc="204">
                  <a:solidFill>
                    <a:srgbClr val="1D242C"/>
                  </a:solidFill>
                  <a:latin typeface="Cerebri"/>
                </a:rPr>
                <a:t>TO BASE THE QUALITY OF QAM TRANSMITTER (TX) USING RECEIVER (RX) SYSTEM ON THE BIT  ERROR RATE(BER) OF THE RECEIVED SIGNAL</a:t>
              </a:r>
            </a:p>
            <a:p>
              <a:pPr>
                <a:lnSpc>
                  <a:spcPts val="2550"/>
                </a:lnSpc>
              </a:pPr>
              <a:endParaRPr lang="en-US" sz="1700" spc="204">
                <a:solidFill>
                  <a:srgbClr val="1D242C"/>
                </a:solidFill>
                <a:latin typeface="Cerebri"/>
              </a:endParaRPr>
            </a:p>
            <a:p>
              <a:pPr marL="367030" lvl="1" indent="-183515">
                <a:lnSpc>
                  <a:spcPts val="2550"/>
                </a:lnSpc>
                <a:buFont typeface="Arial"/>
                <a:buChar char="•"/>
              </a:pPr>
              <a:r>
                <a:rPr lang="en-US" sz="1700" spc="204">
                  <a:solidFill>
                    <a:srgbClr val="1D242C"/>
                  </a:solidFill>
                  <a:latin typeface="Cerebri"/>
                </a:rPr>
                <a:t>TO TEST THE NOISE TOLERANCE OF THE SYSTEM  BY IMPLEMENTING SEVERAL SIGNAL-TO-NOISE RATIO (SNR)</a:t>
              </a:r>
            </a:p>
          </p:txBody>
        </p:sp>
        <p:sp>
          <p:nvSpPr>
            <p:cNvPr id="9" name="TextBox 9"/>
            <p:cNvSpPr txBox="1"/>
            <p:nvPr/>
          </p:nvSpPr>
          <p:spPr>
            <a:xfrm>
              <a:off x="0" y="-19050"/>
              <a:ext cx="7273047" cy="923290"/>
            </a:xfrm>
            <a:prstGeom prst="rect">
              <a:avLst/>
            </a:prstGeom>
          </p:spPr>
          <p:txBody>
            <a:bodyPr lIns="0" tIns="0" rIns="0" bIns="0" rtlCol="0" anchor="t">
              <a:spAutoFit/>
            </a:bodyPr>
            <a:lstStyle/>
            <a:p>
              <a:pPr marL="0" lvl="0" indent="0" algn="l">
                <a:lnSpc>
                  <a:spcPts val="5534"/>
                </a:lnSpc>
              </a:pPr>
              <a:r>
                <a:rPr lang="en-US" sz="4499" spc="89">
                  <a:solidFill>
                    <a:srgbClr val="1D242C"/>
                  </a:solidFill>
                  <a:latin typeface="Cerebri Bold"/>
                </a:rPr>
                <a:t>OBJECTIVES</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D242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919921" y="5535207"/>
            <a:ext cx="5785728" cy="6494185"/>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10719" y="-2218392"/>
            <a:ext cx="5785728" cy="6494185"/>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1528" y="5759503"/>
            <a:ext cx="6123528" cy="6045592"/>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999684" y="-1055173"/>
            <a:ext cx="6123528" cy="6045592"/>
          </a:xfrm>
          <a:prstGeom prst="rect">
            <a:avLst/>
          </a:prstGeom>
        </p:spPr>
      </p:pic>
      <p:grpSp>
        <p:nvGrpSpPr>
          <p:cNvPr id="6" name="Group 6"/>
          <p:cNvGrpSpPr/>
          <p:nvPr/>
        </p:nvGrpSpPr>
        <p:grpSpPr>
          <a:xfrm>
            <a:off x="5288316" y="4395786"/>
            <a:ext cx="7711367" cy="1227093"/>
            <a:chOff x="0" y="0"/>
            <a:chExt cx="10281823" cy="1636125"/>
          </a:xfrm>
        </p:grpSpPr>
        <p:sp>
          <p:nvSpPr>
            <p:cNvPr id="7" name="TextBox 7"/>
            <p:cNvSpPr txBox="1"/>
            <p:nvPr/>
          </p:nvSpPr>
          <p:spPr>
            <a:xfrm>
              <a:off x="0" y="735695"/>
              <a:ext cx="10281823" cy="900430"/>
            </a:xfrm>
            <a:prstGeom prst="rect">
              <a:avLst/>
            </a:prstGeom>
          </p:spPr>
          <p:txBody>
            <a:bodyPr lIns="0" tIns="0" rIns="0" bIns="0" rtlCol="0" anchor="t">
              <a:spAutoFit/>
            </a:bodyPr>
            <a:lstStyle/>
            <a:p>
              <a:pPr marL="0" lvl="0" indent="0" algn="l">
                <a:lnSpc>
                  <a:spcPts val="2880"/>
                </a:lnSpc>
                <a:spcBef>
                  <a:spcPct val="0"/>
                </a:spcBef>
              </a:pPr>
              <a:r>
                <a:rPr lang="en-US" sz="1800" spc="36">
                  <a:solidFill>
                    <a:srgbClr val="F5F5EF"/>
                  </a:solidFill>
                  <a:latin typeface="Cerebri"/>
                </a:rPr>
                <a:t>This modulation scheme uses two carrier waves; amplitude and phase of each carrier wave represents the Digital Data.</a:t>
              </a:r>
            </a:p>
          </p:txBody>
        </p:sp>
        <p:sp>
          <p:nvSpPr>
            <p:cNvPr id="8" name="TextBox 8"/>
            <p:cNvSpPr txBox="1"/>
            <p:nvPr/>
          </p:nvSpPr>
          <p:spPr>
            <a:xfrm>
              <a:off x="0" y="-114300"/>
              <a:ext cx="10281823" cy="711202"/>
            </a:xfrm>
            <a:prstGeom prst="rect">
              <a:avLst/>
            </a:prstGeom>
          </p:spPr>
          <p:txBody>
            <a:bodyPr lIns="0" tIns="0" rIns="0" bIns="0" rtlCol="0" anchor="t">
              <a:spAutoFit/>
            </a:bodyPr>
            <a:lstStyle/>
            <a:p>
              <a:pPr marL="0" lvl="0" indent="0" algn="l">
                <a:lnSpc>
                  <a:spcPts val="4799"/>
                </a:lnSpc>
                <a:spcBef>
                  <a:spcPct val="0"/>
                </a:spcBef>
              </a:pPr>
              <a:r>
                <a:rPr lang="en-US" sz="2999" spc="59">
                  <a:solidFill>
                    <a:srgbClr val="F5F5EF"/>
                  </a:solidFill>
                  <a:latin typeface="Cerebri Bold"/>
                </a:rPr>
                <a:t>QAM</a:t>
              </a:r>
            </a:p>
          </p:txBody>
        </p:sp>
      </p:grpSp>
      <p:sp>
        <p:nvSpPr>
          <p:cNvPr id="9" name="TextBox 9"/>
          <p:cNvSpPr txBox="1"/>
          <p:nvPr/>
        </p:nvSpPr>
        <p:spPr>
          <a:xfrm>
            <a:off x="5288316" y="2195886"/>
            <a:ext cx="6180265" cy="1352550"/>
          </a:xfrm>
          <a:prstGeom prst="rect">
            <a:avLst/>
          </a:prstGeom>
        </p:spPr>
        <p:txBody>
          <a:bodyPr lIns="0" tIns="0" rIns="0" bIns="0" rtlCol="0" anchor="t">
            <a:spAutoFit/>
          </a:bodyPr>
          <a:lstStyle/>
          <a:p>
            <a:pPr marL="0" lvl="0" indent="0" algn="l">
              <a:lnSpc>
                <a:spcPts val="5399"/>
              </a:lnSpc>
            </a:pPr>
            <a:r>
              <a:rPr lang="en-US" sz="4499" spc="89">
                <a:solidFill>
                  <a:srgbClr val="F5F5EF"/>
                </a:solidFill>
                <a:latin typeface="Cerebri Bold"/>
              </a:rPr>
              <a:t>THEORETICAL CONSIDERATIONS</a:t>
            </a:r>
          </a:p>
        </p:txBody>
      </p:sp>
      <p:grpSp>
        <p:nvGrpSpPr>
          <p:cNvPr id="10" name="Group 10"/>
          <p:cNvGrpSpPr/>
          <p:nvPr/>
        </p:nvGrpSpPr>
        <p:grpSpPr>
          <a:xfrm>
            <a:off x="5288316" y="6054939"/>
            <a:ext cx="7711367" cy="1227093"/>
            <a:chOff x="0" y="0"/>
            <a:chExt cx="10281823" cy="1636125"/>
          </a:xfrm>
        </p:grpSpPr>
        <p:sp>
          <p:nvSpPr>
            <p:cNvPr id="11" name="TextBox 11"/>
            <p:cNvSpPr txBox="1"/>
            <p:nvPr/>
          </p:nvSpPr>
          <p:spPr>
            <a:xfrm>
              <a:off x="0" y="735695"/>
              <a:ext cx="10281823" cy="900430"/>
            </a:xfrm>
            <a:prstGeom prst="rect">
              <a:avLst/>
            </a:prstGeom>
          </p:spPr>
          <p:txBody>
            <a:bodyPr lIns="0" tIns="0" rIns="0" bIns="0" rtlCol="0" anchor="t">
              <a:spAutoFit/>
            </a:bodyPr>
            <a:lstStyle/>
            <a:p>
              <a:pPr marL="0" lvl="0" indent="0" algn="l">
                <a:lnSpc>
                  <a:spcPts val="2880"/>
                </a:lnSpc>
                <a:spcBef>
                  <a:spcPct val="0"/>
                </a:spcBef>
              </a:pPr>
              <a:r>
                <a:rPr lang="en-US" sz="1800" spc="36">
                  <a:solidFill>
                    <a:srgbClr val="F5F5EF"/>
                  </a:solidFill>
                  <a:latin typeface="Cerebri"/>
                </a:rPr>
                <a:t>In the context of QAM system, filters serves multiple purposes such as limiting the bandwidth and noise rejection.</a:t>
              </a:r>
            </a:p>
          </p:txBody>
        </p:sp>
        <p:sp>
          <p:nvSpPr>
            <p:cNvPr id="12" name="TextBox 12"/>
            <p:cNvSpPr txBox="1"/>
            <p:nvPr/>
          </p:nvSpPr>
          <p:spPr>
            <a:xfrm>
              <a:off x="0" y="-114300"/>
              <a:ext cx="10281823" cy="711202"/>
            </a:xfrm>
            <a:prstGeom prst="rect">
              <a:avLst/>
            </a:prstGeom>
          </p:spPr>
          <p:txBody>
            <a:bodyPr lIns="0" tIns="0" rIns="0" bIns="0" rtlCol="0" anchor="t">
              <a:spAutoFit/>
            </a:bodyPr>
            <a:lstStyle/>
            <a:p>
              <a:pPr marL="0" lvl="0" indent="0" algn="l">
                <a:lnSpc>
                  <a:spcPts val="4799"/>
                </a:lnSpc>
                <a:spcBef>
                  <a:spcPct val="0"/>
                </a:spcBef>
              </a:pPr>
              <a:r>
                <a:rPr lang="en-US" sz="2999" spc="59">
                  <a:solidFill>
                    <a:srgbClr val="F5F5EF"/>
                  </a:solidFill>
                  <a:latin typeface="Cerebri Bold"/>
                </a:rPr>
                <a:t>FILTER</a:t>
              </a:r>
            </a:p>
          </p:txBody>
        </p:sp>
      </p:grpSp>
      <p:grpSp>
        <p:nvGrpSpPr>
          <p:cNvPr id="13" name="Group 13"/>
          <p:cNvGrpSpPr/>
          <p:nvPr/>
        </p:nvGrpSpPr>
        <p:grpSpPr>
          <a:xfrm>
            <a:off x="5288316" y="7555206"/>
            <a:ext cx="7711367" cy="1227093"/>
            <a:chOff x="0" y="0"/>
            <a:chExt cx="10281823" cy="1636125"/>
          </a:xfrm>
        </p:grpSpPr>
        <p:sp>
          <p:nvSpPr>
            <p:cNvPr id="14" name="TextBox 14"/>
            <p:cNvSpPr txBox="1"/>
            <p:nvPr/>
          </p:nvSpPr>
          <p:spPr>
            <a:xfrm>
              <a:off x="0" y="735695"/>
              <a:ext cx="10281823" cy="900430"/>
            </a:xfrm>
            <a:prstGeom prst="rect">
              <a:avLst/>
            </a:prstGeom>
          </p:spPr>
          <p:txBody>
            <a:bodyPr lIns="0" tIns="0" rIns="0" bIns="0" rtlCol="0" anchor="t">
              <a:spAutoFit/>
            </a:bodyPr>
            <a:lstStyle/>
            <a:p>
              <a:pPr marL="0" lvl="0" indent="0" algn="l">
                <a:lnSpc>
                  <a:spcPts val="2880"/>
                </a:lnSpc>
                <a:spcBef>
                  <a:spcPct val="0"/>
                </a:spcBef>
              </a:pPr>
              <a:r>
                <a:rPr lang="en-US" sz="1800" spc="36">
                  <a:solidFill>
                    <a:srgbClr val="F5F5EF"/>
                  </a:solidFill>
                  <a:latin typeface="Cerebri"/>
                </a:rPr>
                <a:t>This algorithm was used in the project for performing signal analysis and filter design.</a:t>
              </a:r>
            </a:p>
          </p:txBody>
        </p:sp>
        <p:sp>
          <p:nvSpPr>
            <p:cNvPr id="15" name="TextBox 15"/>
            <p:cNvSpPr txBox="1"/>
            <p:nvPr/>
          </p:nvSpPr>
          <p:spPr>
            <a:xfrm>
              <a:off x="0" y="-114300"/>
              <a:ext cx="10281823" cy="711202"/>
            </a:xfrm>
            <a:prstGeom prst="rect">
              <a:avLst/>
            </a:prstGeom>
          </p:spPr>
          <p:txBody>
            <a:bodyPr lIns="0" tIns="0" rIns="0" bIns="0" rtlCol="0" anchor="t">
              <a:spAutoFit/>
            </a:bodyPr>
            <a:lstStyle/>
            <a:p>
              <a:pPr marL="0" lvl="0" indent="0" algn="l">
                <a:lnSpc>
                  <a:spcPts val="4799"/>
                </a:lnSpc>
                <a:spcBef>
                  <a:spcPct val="0"/>
                </a:spcBef>
              </a:pPr>
              <a:r>
                <a:rPr lang="en-US" sz="2999" spc="59">
                  <a:solidFill>
                    <a:srgbClr val="F5F5EF"/>
                  </a:solidFill>
                  <a:latin typeface="Cerebri Bold"/>
                </a:rPr>
                <a:t>FAST FOURIER TRANSFORM</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4451" b="6604"/>
          <a:stretch>
            <a:fillRect/>
          </a:stretch>
        </p:blipFill>
        <p:spPr>
          <a:xfrm>
            <a:off x="514350" y="1655734"/>
            <a:ext cx="17419409" cy="8269648"/>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585810" y="-1511808"/>
            <a:ext cx="1347527" cy="4519147"/>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5354663" y="-1511808"/>
            <a:ext cx="1347527" cy="4519147"/>
          </a:xfrm>
          <a:prstGeom prst="rect">
            <a:avLst/>
          </a:prstGeom>
        </p:spPr>
      </p:pic>
      <p:sp>
        <p:nvSpPr>
          <p:cNvPr id="5" name="TextBox 5"/>
          <p:cNvSpPr txBox="1"/>
          <p:nvPr/>
        </p:nvSpPr>
        <p:spPr>
          <a:xfrm>
            <a:off x="0" y="332476"/>
            <a:ext cx="18288000" cy="868680"/>
          </a:xfrm>
          <a:prstGeom prst="rect">
            <a:avLst/>
          </a:prstGeom>
        </p:spPr>
        <p:txBody>
          <a:bodyPr lIns="0" tIns="0" rIns="0" bIns="0" rtlCol="0" anchor="t">
            <a:spAutoFit/>
          </a:bodyPr>
          <a:lstStyle/>
          <a:p>
            <a:pPr algn="ctr">
              <a:lnSpc>
                <a:spcPts val="6659"/>
              </a:lnSpc>
            </a:pPr>
            <a:r>
              <a:rPr lang="en-US" sz="5999" spc="299">
                <a:solidFill>
                  <a:srgbClr val="1D242C"/>
                </a:solidFill>
                <a:latin typeface="Intro Rust Bold"/>
              </a:rPr>
              <a:t>METHODOLOGY</a:t>
            </a:r>
          </a:p>
        </p:txBody>
      </p:sp>
      <p:pic>
        <p:nvPicPr>
          <p:cNvPr id="6" name="Picture 6"/>
          <p:cNvPicPr>
            <a:picLocks noChangeAspect="1"/>
          </p:cNvPicPr>
          <p:nvPr/>
        </p:nvPicPr>
        <p:blipFill>
          <a:blip r:embed="rId5"/>
          <a:srcRect b="7470"/>
          <a:stretch>
            <a:fillRect/>
          </a:stretch>
        </p:blipFill>
        <p:spPr>
          <a:xfrm>
            <a:off x="1209735" y="2206247"/>
            <a:ext cx="15868530" cy="7052053"/>
          </a:xfrm>
          <a:prstGeom prst="rect">
            <a:avLst/>
          </a:prstGeom>
        </p:spPr>
      </p:pic>
      <p:sp>
        <p:nvSpPr>
          <p:cNvPr id="7" name="TextBox 7"/>
          <p:cNvSpPr txBox="1"/>
          <p:nvPr/>
        </p:nvSpPr>
        <p:spPr>
          <a:xfrm>
            <a:off x="1209735" y="9239305"/>
            <a:ext cx="15868530" cy="374650"/>
          </a:xfrm>
          <a:prstGeom prst="rect">
            <a:avLst/>
          </a:prstGeom>
        </p:spPr>
        <p:txBody>
          <a:bodyPr lIns="0" tIns="0" rIns="0" bIns="0" rtlCol="0" anchor="t">
            <a:spAutoFit/>
          </a:bodyPr>
          <a:lstStyle/>
          <a:p>
            <a:pPr marL="0" lvl="0" indent="0" algn="ctr">
              <a:lnSpc>
                <a:spcPts val="3200"/>
              </a:lnSpc>
              <a:spcBef>
                <a:spcPct val="0"/>
              </a:spcBef>
            </a:pPr>
            <a:r>
              <a:rPr lang="en-US" sz="2000" spc="40">
                <a:solidFill>
                  <a:srgbClr val="1D242C"/>
                </a:solidFill>
                <a:latin typeface="Cerebri Bold"/>
              </a:rPr>
              <a:t>Figure 3.1.</a:t>
            </a:r>
            <a:r>
              <a:rPr lang="en-US" sz="2000" spc="40">
                <a:solidFill>
                  <a:srgbClr val="1D242C"/>
                </a:solidFill>
                <a:latin typeface="Cerebri"/>
              </a:rPr>
              <a:t> Input-Process-Output (IPO) Model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585810" y="-1511808"/>
            <a:ext cx="1347527" cy="4519147"/>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5354663" y="-1511808"/>
            <a:ext cx="1347527" cy="4519147"/>
          </a:xfrm>
          <a:prstGeom prst="rect">
            <a:avLst/>
          </a:prstGeom>
        </p:spPr>
      </p:pic>
      <p:pic>
        <p:nvPicPr>
          <p:cNvPr id="4" name="Picture 4"/>
          <p:cNvPicPr>
            <a:picLocks noChangeAspect="1"/>
          </p:cNvPicPr>
          <p:nvPr/>
        </p:nvPicPr>
        <p:blipFill>
          <a:blip r:embed="rId4"/>
          <a:srcRect t="4451" b="5743"/>
          <a:stretch>
            <a:fillRect/>
          </a:stretch>
        </p:blipFill>
        <p:spPr>
          <a:xfrm>
            <a:off x="514350" y="1674784"/>
            <a:ext cx="17419409" cy="8349681"/>
          </a:xfrm>
          <a:prstGeom prst="rect">
            <a:avLst/>
          </a:prstGeom>
        </p:spPr>
      </p:pic>
      <p:pic>
        <p:nvPicPr>
          <p:cNvPr id="5" name="Picture 5"/>
          <p:cNvPicPr>
            <a:picLocks noChangeAspect="1"/>
          </p:cNvPicPr>
          <p:nvPr/>
        </p:nvPicPr>
        <p:blipFill>
          <a:blip r:embed="rId5"/>
          <a:srcRect/>
          <a:stretch>
            <a:fillRect/>
          </a:stretch>
        </p:blipFill>
        <p:spPr>
          <a:xfrm>
            <a:off x="2259574" y="2102661"/>
            <a:ext cx="6595898" cy="7515187"/>
          </a:xfrm>
          <a:prstGeom prst="rect">
            <a:avLst/>
          </a:prstGeom>
        </p:spPr>
      </p:pic>
      <p:pic>
        <p:nvPicPr>
          <p:cNvPr id="6" name="Picture 6"/>
          <p:cNvPicPr>
            <a:picLocks noChangeAspect="1"/>
          </p:cNvPicPr>
          <p:nvPr/>
        </p:nvPicPr>
        <p:blipFill>
          <a:blip r:embed="rId6"/>
          <a:srcRect/>
          <a:stretch>
            <a:fillRect/>
          </a:stretch>
        </p:blipFill>
        <p:spPr>
          <a:xfrm>
            <a:off x="9271809" y="2102661"/>
            <a:ext cx="7987491" cy="7515187"/>
          </a:xfrm>
          <a:prstGeom prst="rect">
            <a:avLst/>
          </a:prstGeom>
        </p:spPr>
      </p:pic>
      <p:sp>
        <p:nvSpPr>
          <p:cNvPr id="7" name="TextBox 7"/>
          <p:cNvSpPr txBox="1"/>
          <p:nvPr/>
        </p:nvSpPr>
        <p:spPr>
          <a:xfrm>
            <a:off x="0" y="332476"/>
            <a:ext cx="18288000" cy="868680"/>
          </a:xfrm>
          <a:prstGeom prst="rect">
            <a:avLst/>
          </a:prstGeom>
        </p:spPr>
        <p:txBody>
          <a:bodyPr lIns="0" tIns="0" rIns="0" bIns="0" rtlCol="0" anchor="t">
            <a:spAutoFit/>
          </a:bodyPr>
          <a:lstStyle/>
          <a:p>
            <a:pPr algn="ctr">
              <a:lnSpc>
                <a:spcPts val="6659"/>
              </a:lnSpc>
            </a:pPr>
            <a:r>
              <a:rPr lang="en-US" sz="5999" spc="299">
                <a:solidFill>
                  <a:srgbClr val="1D242C"/>
                </a:solidFill>
                <a:latin typeface="Intro Rust Bold"/>
              </a:rPr>
              <a:t>METHODOLOGY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585810" y="-1511808"/>
            <a:ext cx="1347527" cy="4519147"/>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5354663" y="-1511808"/>
            <a:ext cx="1347527" cy="4519147"/>
          </a:xfrm>
          <a:prstGeom prst="rect">
            <a:avLst/>
          </a:prstGeom>
        </p:spPr>
      </p:pic>
      <p:pic>
        <p:nvPicPr>
          <p:cNvPr id="4" name="Picture 4"/>
          <p:cNvPicPr>
            <a:picLocks noChangeAspect="1"/>
          </p:cNvPicPr>
          <p:nvPr/>
        </p:nvPicPr>
        <p:blipFill>
          <a:blip r:embed="rId4"/>
          <a:srcRect t="4451" b="5743"/>
          <a:stretch>
            <a:fillRect/>
          </a:stretch>
        </p:blipFill>
        <p:spPr>
          <a:xfrm>
            <a:off x="514350" y="1674784"/>
            <a:ext cx="17419409" cy="8349681"/>
          </a:xfrm>
          <a:prstGeom prst="rect">
            <a:avLst/>
          </a:prstGeom>
        </p:spPr>
      </p:pic>
      <p:pic>
        <p:nvPicPr>
          <p:cNvPr id="5" name="Picture 5"/>
          <p:cNvPicPr>
            <a:picLocks noChangeAspect="1"/>
          </p:cNvPicPr>
          <p:nvPr/>
        </p:nvPicPr>
        <p:blipFill>
          <a:blip r:embed="rId5"/>
          <a:srcRect/>
          <a:stretch>
            <a:fillRect/>
          </a:stretch>
        </p:blipFill>
        <p:spPr>
          <a:xfrm>
            <a:off x="1668966" y="2217087"/>
            <a:ext cx="9474881" cy="4854208"/>
          </a:xfrm>
          <a:prstGeom prst="rect">
            <a:avLst/>
          </a:prstGeom>
        </p:spPr>
      </p:pic>
      <p:pic>
        <p:nvPicPr>
          <p:cNvPr id="6" name="Picture 6"/>
          <p:cNvPicPr>
            <a:picLocks noChangeAspect="1"/>
          </p:cNvPicPr>
          <p:nvPr/>
        </p:nvPicPr>
        <p:blipFill>
          <a:blip r:embed="rId6"/>
          <a:srcRect/>
          <a:stretch>
            <a:fillRect/>
          </a:stretch>
        </p:blipFill>
        <p:spPr>
          <a:xfrm>
            <a:off x="7912892" y="4404092"/>
            <a:ext cx="9346408" cy="4854208"/>
          </a:xfrm>
          <a:prstGeom prst="rect">
            <a:avLst/>
          </a:prstGeom>
        </p:spPr>
      </p:pic>
      <p:sp>
        <p:nvSpPr>
          <p:cNvPr id="7" name="TextBox 7"/>
          <p:cNvSpPr txBox="1"/>
          <p:nvPr/>
        </p:nvSpPr>
        <p:spPr>
          <a:xfrm>
            <a:off x="0" y="332476"/>
            <a:ext cx="18288000" cy="868680"/>
          </a:xfrm>
          <a:prstGeom prst="rect">
            <a:avLst/>
          </a:prstGeom>
        </p:spPr>
        <p:txBody>
          <a:bodyPr lIns="0" tIns="0" rIns="0" bIns="0" rtlCol="0" anchor="t">
            <a:spAutoFit/>
          </a:bodyPr>
          <a:lstStyle/>
          <a:p>
            <a:pPr algn="ctr">
              <a:lnSpc>
                <a:spcPts val="6659"/>
              </a:lnSpc>
            </a:pPr>
            <a:r>
              <a:rPr lang="en-US" sz="5999" spc="299">
                <a:solidFill>
                  <a:srgbClr val="1D242C"/>
                </a:solidFill>
                <a:latin typeface="Intro Rust Bold"/>
              </a:rPr>
              <a:t>METHODOLOGY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585810" y="-1511808"/>
            <a:ext cx="1347527" cy="4519147"/>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5354663" y="-1511808"/>
            <a:ext cx="1347527" cy="4519147"/>
          </a:xfrm>
          <a:prstGeom prst="rect">
            <a:avLst/>
          </a:prstGeom>
        </p:spPr>
      </p:pic>
      <p:pic>
        <p:nvPicPr>
          <p:cNvPr id="4" name="Picture 4"/>
          <p:cNvPicPr>
            <a:picLocks noChangeAspect="1"/>
          </p:cNvPicPr>
          <p:nvPr/>
        </p:nvPicPr>
        <p:blipFill>
          <a:blip r:embed="rId4"/>
          <a:srcRect t="4451" b="5743"/>
          <a:stretch>
            <a:fillRect/>
          </a:stretch>
        </p:blipFill>
        <p:spPr>
          <a:xfrm>
            <a:off x="514350" y="1674784"/>
            <a:ext cx="17419409" cy="8349681"/>
          </a:xfrm>
          <a:prstGeom prst="rect">
            <a:avLst/>
          </a:prstGeom>
        </p:spPr>
      </p:pic>
      <p:pic>
        <p:nvPicPr>
          <p:cNvPr id="5" name="Picture 5"/>
          <p:cNvPicPr>
            <a:picLocks noChangeAspect="1"/>
          </p:cNvPicPr>
          <p:nvPr/>
        </p:nvPicPr>
        <p:blipFill>
          <a:blip r:embed="rId5"/>
          <a:srcRect/>
          <a:stretch>
            <a:fillRect/>
          </a:stretch>
        </p:blipFill>
        <p:spPr>
          <a:xfrm>
            <a:off x="969414" y="3583068"/>
            <a:ext cx="8435454" cy="2640664"/>
          </a:xfrm>
          <a:prstGeom prst="rect">
            <a:avLst/>
          </a:prstGeom>
        </p:spPr>
      </p:pic>
      <p:sp>
        <p:nvSpPr>
          <p:cNvPr id="6" name="TextBox 6"/>
          <p:cNvSpPr txBox="1"/>
          <p:nvPr/>
        </p:nvSpPr>
        <p:spPr>
          <a:xfrm>
            <a:off x="0" y="332476"/>
            <a:ext cx="18288000" cy="868680"/>
          </a:xfrm>
          <a:prstGeom prst="rect">
            <a:avLst/>
          </a:prstGeom>
        </p:spPr>
        <p:txBody>
          <a:bodyPr lIns="0" tIns="0" rIns="0" bIns="0" rtlCol="0" anchor="t">
            <a:spAutoFit/>
          </a:bodyPr>
          <a:lstStyle/>
          <a:p>
            <a:pPr algn="ctr">
              <a:lnSpc>
                <a:spcPts val="6659"/>
              </a:lnSpc>
            </a:pPr>
            <a:r>
              <a:rPr lang="en-US" sz="5999" spc="299">
                <a:solidFill>
                  <a:srgbClr val="1D242C"/>
                </a:solidFill>
                <a:latin typeface="Intro Rust Bold"/>
              </a:rPr>
              <a:t>METHODOLOGY</a:t>
            </a:r>
          </a:p>
        </p:txBody>
      </p:sp>
      <p:pic>
        <p:nvPicPr>
          <p:cNvPr id="7" name="Picture 7"/>
          <p:cNvPicPr>
            <a:picLocks noChangeAspect="1"/>
          </p:cNvPicPr>
          <p:nvPr/>
        </p:nvPicPr>
        <p:blipFill>
          <a:blip r:embed="rId6"/>
          <a:srcRect/>
          <a:stretch>
            <a:fillRect/>
          </a:stretch>
        </p:blipFill>
        <p:spPr>
          <a:xfrm>
            <a:off x="9833492" y="2908317"/>
            <a:ext cx="7870721" cy="5882615"/>
          </a:xfrm>
          <a:prstGeom prst="rect">
            <a:avLst/>
          </a:prstGeom>
        </p:spPr>
      </p:pic>
      <p:pic>
        <p:nvPicPr>
          <p:cNvPr id="8" name="Picture 8"/>
          <p:cNvPicPr>
            <a:picLocks noChangeAspect="1"/>
          </p:cNvPicPr>
          <p:nvPr/>
        </p:nvPicPr>
        <p:blipFill>
          <a:blip r:embed="rId7"/>
          <a:srcRect t="702" b="702"/>
          <a:stretch>
            <a:fillRect/>
          </a:stretch>
        </p:blipFill>
        <p:spPr>
          <a:xfrm>
            <a:off x="969414" y="6652134"/>
            <a:ext cx="8435454" cy="136915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585810" y="-1585810"/>
            <a:ext cx="1347527" cy="4519147"/>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5354663" y="-1585810"/>
            <a:ext cx="1347527" cy="4519147"/>
          </a:xfrm>
          <a:prstGeom prst="rect">
            <a:avLst/>
          </a:prstGeom>
        </p:spPr>
      </p:pic>
      <p:pic>
        <p:nvPicPr>
          <p:cNvPr id="4" name="Picture 4"/>
          <p:cNvPicPr>
            <a:picLocks noChangeAspect="1"/>
          </p:cNvPicPr>
          <p:nvPr/>
        </p:nvPicPr>
        <p:blipFill>
          <a:blip r:embed="rId4"/>
          <a:srcRect t="1728" b="2919"/>
          <a:stretch>
            <a:fillRect/>
          </a:stretch>
        </p:blipFill>
        <p:spPr>
          <a:xfrm>
            <a:off x="434296" y="1421530"/>
            <a:ext cx="17419409" cy="8865470"/>
          </a:xfrm>
          <a:prstGeom prst="rect">
            <a:avLst/>
          </a:prstGeom>
        </p:spPr>
      </p:pic>
      <p:pic>
        <p:nvPicPr>
          <p:cNvPr id="5" name="Picture 5"/>
          <p:cNvPicPr>
            <a:picLocks noChangeAspect="1"/>
          </p:cNvPicPr>
          <p:nvPr/>
        </p:nvPicPr>
        <p:blipFill>
          <a:blip r:embed="rId5"/>
          <a:srcRect l="2671" t="80954" r="5084"/>
          <a:stretch>
            <a:fillRect/>
          </a:stretch>
        </p:blipFill>
        <p:spPr>
          <a:xfrm>
            <a:off x="9144000" y="1946815"/>
            <a:ext cx="6953574" cy="1226651"/>
          </a:xfrm>
          <a:prstGeom prst="rect">
            <a:avLst/>
          </a:prstGeom>
        </p:spPr>
      </p:pic>
      <p:pic>
        <p:nvPicPr>
          <p:cNvPr id="6" name="Picture 6"/>
          <p:cNvPicPr>
            <a:picLocks noChangeAspect="1"/>
          </p:cNvPicPr>
          <p:nvPr/>
        </p:nvPicPr>
        <p:blipFill>
          <a:blip r:embed="rId6"/>
          <a:srcRect l="2289" r="2670" b="1233"/>
          <a:stretch>
            <a:fillRect/>
          </a:stretch>
        </p:blipFill>
        <p:spPr>
          <a:xfrm>
            <a:off x="9144000" y="3173466"/>
            <a:ext cx="6953574" cy="6454243"/>
          </a:xfrm>
          <a:prstGeom prst="rect">
            <a:avLst/>
          </a:prstGeom>
        </p:spPr>
      </p:pic>
      <p:sp>
        <p:nvSpPr>
          <p:cNvPr id="7" name="TextBox 7"/>
          <p:cNvSpPr txBox="1"/>
          <p:nvPr/>
        </p:nvSpPr>
        <p:spPr>
          <a:xfrm>
            <a:off x="0" y="332476"/>
            <a:ext cx="18288000" cy="868680"/>
          </a:xfrm>
          <a:prstGeom prst="rect">
            <a:avLst/>
          </a:prstGeom>
        </p:spPr>
        <p:txBody>
          <a:bodyPr lIns="0" tIns="0" rIns="0" bIns="0" rtlCol="0" anchor="t">
            <a:spAutoFit/>
          </a:bodyPr>
          <a:lstStyle/>
          <a:p>
            <a:pPr algn="ctr">
              <a:lnSpc>
                <a:spcPts val="6659"/>
              </a:lnSpc>
            </a:pPr>
            <a:r>
              <a:rPr lang="en-US" sz="5999" spc="299">
                <a:solidFill>
                  <a:srgbClr val="1D242C"/>
                </a:solidFill>
                <a:latin typeface="Intro Rust Bold"/>
              </a:rPr>
              <a:t>METHODOLOGY</a:t>
            </a:r>
          </a:p>
        </p:txBody>
      </p:sp>
      <p:grpSp>
        <p:nvGrpSpPr>
          <p:cNvPr id="8" name="Group 8"/>
          <p:cNvGrpSpPr/>
          <p:nvPr/>
        </p:nvGrpSpPr>
        <p:grpSpPr>
          <a:xfrm>
            <a:off x="2259574" y="1946815"/>
            <a:ext cx="6662362" cy="7629523"/>
            <a:chOff x="0" y="0"/>
            <a:chExt cx="8883150" cy="10172698"/>
          </a:xfrm>
        </p:grpSpPr>
        <p:pic>
          <p:nvPicPr>
            <p:cNvPr id="9" name="Picture 9"/>
            <p:cNvPicPr>
              <a:picLocks noChangeAspect="1"/>
            </p:cNvPicPr>
            <p:nvPr/>
          </p:nvPicPr>
          <p:blipFill>
            <a:blip r:embed="rId7"/>
            <a:srcRect l="1573" r="1797" b="20242"/>
            <a:stretch>
              <a:fillRect/>
            </a:stretch>
          </p:blipFill>
          <p:spPr>
            <a:xfrm>
              <a:off x="0" y="0"/>
              <a:ext cx="8883150" cy="3717332"/>
            </a:xfrm>
            <a:prstGeom prst="rect">
              <a:avLst/>
            </a:prstGeom>
          </p:spPr>
        </p:pic>
        <p:pic>
          <p:nvPicPr>
            <p:cNvPr id="10" name="Picture 10"/>
            <p:cNvPicPr>
              <a:picLocks noChangeAspect="1"/>
            </p:cNvPicPr>
            <p:nvPr/>
          </p:nvPicPr>
          <p:blipFill>
            <a:blip r:embed="rId5"/>
            <a:srcRect l="1493" t="2046" r="5084" b="44557"/>
            <a:stretch>
              <a:fillRect/>
            </a:stretch>
          </p:blipFill>
          <p:spPr>
            <a:xfrm>
              <a:off x="0" y="3717332"/>
              <a:ext cx="8883150" cy="4337903"/>
            </a:xfrm>
            <a:prstGeom prst="rect">
              <a:avLst/>
            </a:prstGeom>
          </p:spPr>
        </p:pic>
        <p:pic>
          <p:nvPicPr>
            <p:cNvPr id="11" name="Picture 11"/>
            <p:cNvPicPr>
              <a:picLocks noChangeAspect="1"/>
            </p:cNvPicPr>
            <p:nvPr/>
          </p:nvPicPr>
          <p:blipFill>
            <a:blip r:embed="rId5"/>
            <a:srcRect l="2671" t="58363" r="5084" b="15900"/>
            <a:stretch>
              <a:fillRect/>
            </a:stretch>
          </p:blipFill>
          <p:spPr>
            <a:xfrm>
              <a:off x="0" y="8055234"/>
              <a:ext cx="8883150" cy="2117463"/>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948</Words>
  <Application>Microsoft Office PowerPoint</Application>
  <PresentationFormat>Custom</PresentationFormat>
  <Paragraphs>58</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Calibri</vt:lpstr>
      <vt:lpstr>Cerebri Bold</vt:lpstr>
      <vt:lpstr>Cerebri</vt:lpstr>
      <vt:lpstr>Arial</vt:lpstr>
      <vt:lpstr>Intro Rust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Company</dc:title>
  <dc:creator>Cleajane</dc:creator>
  <cp:lastModifiedBy>Cleajane  Y. Sabino</cp:lastModifiedBy>
  <cp:revision>2</cp:revision>
  <dcterms:created xsi:type="dcterms:W3CDTF">2006-08-16T00:00:00Z</dcterms:created>
  <dcterms:modified xsi:type="dcterms:W3CDTF">2023-04-09T06:30:32Z</dcterms:modified>
  <dc:identifier>DAFfkWve9oo</dc:identifier>
</cp:coreProperties>
</file>